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 id="2147483694" r:id="rId4"/>
    <p:sldMasterId id="2147483699" r:id="rId5"/>
    <p:sldMasterId id="2147483704" r:id="rId6"/>
  </p:sldMasterIdLst>
  <p:notesMasterIdLst>
    <p:notesMasterId r:id="rId31"/>
  </p:notesMasterIdLst>
  <p:handoutMasterIdLst>
    <p:handoutMasterId r:id="rId32"/>
  </p:handoutMasterIdLst>
  <p:sldIdLst>
    <p:sldId id="291" r:id="rId7"/>
    <p:sldId id="261" r:id="rId8"/>
    <p:sldId id="342" r:id="rId9"/>
    <p:sldId id="312" r:id="rId10"/>
    <p:sldId id="313" r:id="rId11"/>
    <p:sldId id="314" r:id="rId12"/>
    <p:sldId id="315" r:id="rId13"/>
    <p:sldId id="316" r:id="rId14"/>
    <p:sldId id="334" r:id="rId15"/>
    <p:sldId id="335" r:id="rId16"/>
    <p:sldId id="319" r:id="rId17"/>
    <p:sldId id="339" r:id="rId18"/>
    <p:sldId id="328" r:id="rId19"/>
    <p:sldId id="329" r:id="rId20"/>
    <p:sldId id="332" r:id="rId21"/>
    <p:sldId id="326" r:id="rId22"/>
    <p:sldId id="327" r:id="rId23"/>
    <p:sldId id="321" r:id="rId24"/>
    <p:sldId id="338" r:id="rId25"/>
    <p:sldId id="330" r:id="rId26"/>
    <p:sldId id="323" r:id="rId27"/>
    <p:sldId id="324" r:id="rId28"/>
    <p:sldId id="340" r:id="rId29"/>
    <p:sldId id="325" r:id="rId30"/>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76">
          <p15:clr>
            <a:srgbClr val="A4A3A4"/>
          </p15:clr>
        </p15:guide>
        <p15:guide id="2" orient="horz" pos="2628">
          <p15:clr>
            <a:srgbClr val="A4A3A4"/>
          </p15:clr>
        </p15:guide>
        <p15:guide id="3" orient="horz" pos="919">
          <p15:clr>
            <a:srgbClr val="A4A3A4"/>
          </p15:clr>
        </p15:guide>
        <p15:guide id="4" pos="412">
          <p15:clr>
            <a:srgbClr val="A4A3A4"/>
          </p15:clr>
        </p15:guide>
        <p15:guide id="5" pos="2895">
          <p15:clr>
            <a:srgbClr val="A4A3A4"/>
          </p15:clr>
        </p15:guide>
        <p15:guide id="6" pos="519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540"/>
    <a:srgbClr val="7C7B7F"/>
    <a:srgbClr val="202628"/>
    <a:srgbClr val="202328"/>
    <a:srgbClr val="2A313A"/>
    <a:srgbClr val="DDBA2B"/>
    <a:srgbClr val="486DB5"/>
    <a:srgbClr val="2A3136"/>
    <a:srgbClr val="262628"/>
    <a:srgbClr val="252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3" autoAdjust="0"/>
    <p:restoredTop sz="75797" autoAdjust="0"/>
  </p:normalViewPr>
  <p:slideViewPr>
    <p:cSldViewPr snapToGrid="0">
      <p:cViewPr varScale="1">
        <p:scale>
          <a:sx n="75" d="100"/>
          <a:sy n="75" d="100"/>
        </p:scale>
        <p:origin x="486" y="66"/>
      </p:cViewPr>
      <p:guideLst>
        <p:guide orient="horz" pos="1276"/>
        <p:guide orient="horz" pos="2628"/>
        <p:guide orient="horz" pos="919"/>
        <p:guide pos="412"/>
        <p:guide pos="2895"/>
        <p:guide pos="5192"/>
      </p:guideLst>
    </p:cSldViewPr>
  </p:slideViewPr>
  <p:notesTextViewPr>
    <p:cViewPr>
      <p:scale>
        <a:sx n="100" d="100"/>
        <a:sy n="100" d="100"/>
      </p:scale>
      <p:origin x="0" y="-1968"/>
    </p:cViewPr>
  </p:notesTextViewPr>
  <p:sorterViewPr>
    <p:cViewPr>
      <p:scale>
        <a:sx n="66" d="100"/>
        <a:sy n="66" d="100"/>
      </p:scale>
      <p:origin x="0" y="0"/>
    </p:cViewPr>
  </p:sorterViewPr>
  <p:notesViewPr>
    <p:cSldViewPr snapToGrid="0">
      <p:cViewPr varScale="1">
        <p:scale>
          <a:sx n="88" d="100"/>
          <a:sy n="88" d="100"/>
        </p:scale>
        <p:origin x="-2384" y="632"/>
      </p:cViewPr>
      <p:guideLst>
        <p:guide orient="horz" pos="3024"/>
        <p:guide pos="2304"/>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900"/>
            </a:lvl1pPr>
          </a:lstStyle>
          <a:p>
            <a:endParaRPr lang="en-US"/>
          </a:p>
        </p:txBody>
      </p:sp>
      <p:sp>
        <p:nvSpPr>
          <p:cNvPr id="983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900"/>
            </a:lvl1pPr>
          </a:lstStyle>
          <a:p>
            <a:fld id="{FBB91E30-424B-42F8-814B-C664A99FC0DB}" type="slidenum">
              <a:rPr lang="en-US"/>
              <a:pPr/>
              <a:t>‹#›</a:t>
            </a:fld>
            <a:endParaRPr lang="en-US"/>
          </a:p>
        </p:txBody>
      </p:sp>
      <p:pic>
        <p:nvPicPr>
          <p:cNvPr id="98310" name="Picture 6" descr="unify_pos_gradient_rgb_LNCro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463" y="147638"/>
            <a:ext cx="1117600" cy="261937"/>
          </a:xfrm>
          <a:prstGeom prst="rect">
            <a:avLst/>
          </a:prstGeom>
          <a:noFill/>
        </p:spPr>
      </p:pic>
    </p:spTree>
    <p:extLst>
      <p:ext uri="{BB962C8B-B14F-4D97-AF65-F5344CB8AC3E}">
        <p14:creationId xmlns:p14="http://schemas.microsoft.com/office/powerpoint/2010/main" val="38124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9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900"/>
            </a:lvl1pPr>
          </a:lstStyle>
          <a:p>
            <a:fld id="{2DA8682B-C794-4E9C-860B-5F57F513F5FB}" type="slidenum">
              <a:rPr lang="en-US"/>
              <a:pPr/>
              <a:t>‹#›</a:t>
            </a:fld>
            <a:endParaRPr lang="en-US"/>
          </a:p>
        </p:txBody>
      </p:sp>
    </p:spTree>
    <p:extLst>
      <p:ext uri="{BB962C8B-B14F-4D97-AF65-F5344CB8AC3E}">
        <p14:creationId xmlns:p14="http://schemas.microsoft.com/office/powerpoint/2010/main" val="4278141761"/>
      </p:ext>
    </p:extLst>
  </p:cSld>
  <p:clrMap bg1="lt1" tx1="dk1" bg2="lt2" tx2="dk2" accent1="accent1" accent2="accent2" accent3="accent3" accent4="accent4" accent5="accent5" accent6="accent6" hlink="hlink" folHlink="folHlink"/>
  <p:notesStyle>
    <a:lvl1pPr marL="112713" indent="-112713" algn="l" rtl="0" fontAlgn="base">
      <a:spcBef>
        <a:spcPct val="30000"/>
      </a:spcBef>
      <a:spcAft>
        <a:spcPct val="0"/>
      </a:spcAft>
      <a:buChar char="•"/>
      <a:defRPr sz="1200" kern="1200">
        <a:solidFill>
          <a:schemeClr val="tx1"/>
        </a:solidFill>
        <a:latin typeface="Arial" charset="0"/>
        <a:ea typeface="+mn-ea"/>
        <a:cs typeface="Arial" charset="0"/>
      </a:defRPr>
    </a:lvl1pPr>
    <a:lvl2pPr marL="246063" indent="-117475" algn="l" rtl="0" fontAlgn="base">
      <a:spcBef>
        <a:spcPct val="30000"/>
      </a:spcBef>
      <a:spcAft>
        <a:spcPct val="0"/>
      </a:spcAft>
      <a:buChar char="•"/>
      <a:defRPr sz="900" kern="1200">
        <a:solidFill>
          <a:schemeClr val="tx1"/>
        </a:solidFill>
        <a:latin typeface="Arial" charset="0"/>
        <a:ea typeface="+mn-ea"/>
        <a:cs typeface="Arial" charset="0"/>
      </a:defRPr>
    </a:lvl2pPr>
    <a:lvl3pPr marL="473075" indent="-112713" algn="l" rtl="0" fontAlgn="base">
      <a:spcBef>
        <a:spcPct val="30000"/>
      </a:spcBef>
      <a:spcAft>
        <a:spcPct val="0"/>
      </a:spcAft>
      <a:buFont typeface="Calibri" pitchFamily="34" charset="0"/>
      <a:buChar char="–"/>
      <a:defRPr sz="9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2A0D474-CC6D-4611-A832-5715E57F81D3}" type="slidenum">
              <a:rPr lang="en-US"/>
              <a:pPr/>
              <a:t>1</a:t>
            </a:fld>
            <a:endParaRPr lang="en-US"/>
          </a:p>
        </p:txBody>
      </p:sp>
      <p:sp>
        <p:nvSpPr>
          <p:cNvPr id="26626" name="Rectangle 2"/>
          <p:cNvSpPr>
            <a:spLocks noGrp="1" noRot="1" noChangeAspect="1" noChangeArrowheads="1" noTextEdit="1"/>
          </p:cNvSpPr>
          <p:nvPr>
            <p:ph type="sldImg"/>
          </p:nvPr>
        </p:nvSpPr>
        <p:spPr>
          <a:xfrm>
            <a:off x="457200" y="720725"/>
            <a:ext cx="6400800" cy="3600450"/>
          </a:xfrm>
          <a:ln/>
        </p:spPr>
      </p:sp>
      <p:sp>
        <p:nvSpPr>
          <p:cNvPr id="2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53212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11</a:t>
            </a:fld>
            <a:endParaRPr lang="en-US"/>
          </a:p>
        </p:txBody>
      </p:sp>
    </p:spTree>
    <p:extLst>
      <p:ext uri="{BB962C8B-B14F-4D97-AF65-F5344CB8AC3E}">
        <p14:creationId xmlns:p14="http://schemas.microsoft.com/office/powerpoint/2010/main" val="217943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12</a:t>
            </a:fld>
            <a:endParaRPr lang="en-US"/>
          </a:p>
        </p:txBody>
      </p:sp>
    </p:spTree>
    <p:extLst>
      <p:ext uri="{BB962C8B-B14F-4D97-AF65-F5344CB8AC3E}">
        <p14:creationId xmlns:p14="http://schemas.microsoft.com/office/powerpoint/2010/main" val="217943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None/>
            </a:pPr>
            <a:r>
              <a:rPr lang="en-CA" sz="1600" b="1" dirty="0" smtClean="0"/>
              <a:t>Improved time to trade</a:t>
            </a:r>
            <a:br>
              <a:rPr lang="en-CA" sz="1600" b="1" dirty="0" smtClean="0"/>
            </a:br>
            <a:endParaRPr lang="en-US" sz="1600" b="1" kern="1200" dirty="0" smtClean="0">
              <a:solidFill>
                <a:schemeClr val="tx1"/>
              </a:solidFill>
              <a:latin typeface="Arial" charset="0"/>
              <a:ea typeface="+mn-ea"/>
              <a:cs typeface="Arial" charset="0"/>
            </a:endParaRPr>
          </a:p>
          <a:p>
            <a:pPr marL="177800" indent="-177800"/>
            <a:r>
              <a:rPr lang="en-US" sz="1200" b="1" kern="1200" dirty="0" smtClean="0">
                <a:solidFill>
                  <a:srgbClr val="88C540"/>
                </a:solidFill>
                <a:latin typeface="Arial" charset="0"/>
                <a:ea typeface="+mn-ea"/>
                <a:cs typeface="Arial" charset="0"/>
              </a:rPr>
              <a:t>Faster delivery and adoption of administrative changes:</a:t>
            </a:r>
            <a:endParaRPr lang="en-US" sz="1200" kern="1200" dirty="0" smtClean="0">
              <a:solidFill>
                <a:schemeClr val="tx1"/>
              </a:solidFill>
              <a:latin typeface="Arial" charset="0"/>
              <a:ea typeface="+mn-ea"/>
              <a:cs typeface="Arial" charset="0"/>
            </a:endParaRPr>
          </a:p>
          <a:p>
            <a:pPr marL="406400" lvl="1" indent="-177800"/>
            <a:r>
              <a:rPr lang="en-US" sz="1200" kern="1200" dirty="0" smtClean="0">
                <a:solidFill>
                  <a:schemeClr val="tx1"/>
                </a:solidFill>
                <a:latin typeface="Arial" charset="0"/>
                <a:ea typeface="+mn-ea"/>
                <a:cs typeface="Arial" charset="0"/>
              </a:rPr>
              <a:t>Simultaneous administrator access to OpenScape Xpert System Manager - faster user changes in a running system</a:t>
            </a:r>
          </a:p>
          <a:p>
            <a:pPr marL="406400" lvl="1" indent="-177800"/>
            <a:r>
              <a:rPr lang="en-CA" sz="1200" dirty="0" smtClean="0"/>
              <a:t>Improved notification of new client profiles, user changes - </a:t>
            </a:r>
            <a:r>
              <a:rPr lang="en-US" sz="900" b="0" i="0" u="none" strike="noStrike" kern="1200" dirty="0" smtClean="0">
                <a:solidFill>
                  <a:schemeClr val="tx1"/>
                </a:solidFill>
                <a:latin typeface="Arial" charset="0"/>
                <a:ea typeface="+mn-ea"/>
                <a:cs typeface="Arial" charset="0"/>
              </a:rPr>
              <a:t>Today limited notification of user changes, system status, updates - now, users need to refresh to get changes / aware of system status, update, change through alerts but does not disturb workflow</a:t>
            </a:r>
            <a:r>
              <a:rPr lang="en-US" sz="1200" dirty="0" smtClean="0"/>
              <a:t> </a:t>
            </a:r>
          </a:p>
          <a:p>
            <a:pPr marL="406400" marR="0" lvl="1" indent="-177800" algn="l" defTabSz="914400" rtl="0" eaLnBrk="1" fontAlgn="base" latinLnBrk="0" hangingPunct="1">
              <a:lnSpc>
                <a:spcPct val="100000"/>
              </a:lnSpc>
              <a:spcBef>
                <a:spcPct val="30000"/>
              </a:spcBef>
              <a:spcAft>
                <a:spcPct val="0"/>
              </a:spcAft>
              <a:buClrTx/>
              <a:buSzTx/>
              <a:buFontTx/>
              <a:buChar char="•"/>
              <a:tabLst/>
              <a:defRPr/>
            </a:pPr>
            <a:r>
              <a:rPr lang="en-US" sz="1200" dirty="0" smtClean="0"/>
              <a:t>The Central Image Distribution allows the service technicians changing the images of the OpenStage Xpert X9, X18 easily. It will also have to provide a way to push an image for the upcoming OpenStage Xpert N5 device. The main motivation is that customers with high amount of OpenStage Xpert devices should be able to remotely switch from Windows XP </a:t>
            </a:r>
            <a:r>
              <a:rPr lang="en-US" sz="1200" dirty="0" err="1" smtClean="0"/>
              <a:t>emb</a:t>
            </a:r>
            <a:r>
              <a:rPr lang="en-US" sz="1200" dirty="0" smtClean="0"/>
              <a:t> OS to </a:t>
            </a:r>
            <a:r>
              <a:rPr lang="en-US" sz="1200" dirty="0" err="1" smtClean="0"/>
              <a:t>Debian</a:t>
            </a:r>
            <a:r>
              <a:rPr lang="en-US" sz="1200" dirty="0" smtClean="0"/>
              <a:t> Linux OS easily.  The “Diagnosis Tool allows the technician to create backup images from the OpenStage Xpert devices, restore backed up images to the OpenStage Xpert devices and to a new image to the OpenStage Xpert devices. Depending on the customer an MLC or an additional Image Server can be used for that.</a:t>
            </a:r>
            <a:endParaRPr lang="de-DE" sz="1200" dirty="0" smtClean="0"/>
          </a:p>
          <a:p>
            <a:pPr marL="406400" lvl="1" indent="-177800"/>
            <a:endParaRPr lang="en-US" sz="1200" dirty="0" smtClean="0"/>
          </a:p>
          <a:p>
            <a:pPr marL="406400" lvl="1" indent="-177800"/>
            <a:endParaRPr lang="en-CA" sz="1200" dirty="0" smtClean="0"/>
          </a:p>
          <a:p>
            <a:pPr marL="177800" indent="-177800"/>
            <a:r>
              <a:rPr lang="en-US" sz="1200" b="1" kern="1200" dirty="0" smtClean="0">
                <a:solidFill>
                  <a:srgbClr val="88C540"/>
                </a:solidFill>
                <a:latin typeface="Arial" charset="0"/>
                <a:ea typeface="+mn-ea"/>
                <a:cs typeface="Arial" charset="0"/>
              </a:rPr>
              <a:t>Get to trading faster:</a:t>
            </a:r>
            <a:r>
              <a:rPr lang="en-US" sz="1200" kern="1200" dirty="0" smtClean="0">
                <a:solidFill>
                  <a:schemeClr val="tx1"/>
                </a:solidFill>
                <a:latin typeface="Arial" charset="0"/>
                <a:ea typeface="+mn-ea"/>
                <a:cs typeface="Arial" charset="0"/>
              </a:rPr>
              <a:t> </a:t>
            </a:r>
          </a:p>
          <a:p>
            <a:pPr marL="406400" lvl="1" indent="-177800"/>
            <a:r>
              <a:rPr lang="en-US" sz="1200" kern="1200" dirty="0" smtClean="0">
                <a:solidFill>
                  <a:schemeClr val="tx1"/>
                </a:solidFill>
                <a:latin typeface="Arial" charset="0"/>
                <a:ea typeface="+mn-ea"/>
                <a:cs typeface="Arial" charset="0"/>
              </a:rPr>
              <a:t>Reduced login time</a:t>
            </a:r>
          </a:p>
          <a:p>
            <a:pPr marL="406400" lvl="1" indent="-177800"/>
            <a:r>
              <a:rPr lang="en-US" sz="1200" kern="1200" dirty="0" smtClean="0">
                <a:solidFill>
                  <a:schemeClr val="tx1"/>
                </a:solidFill>
                <a:latin typeface="Arial" charset="0"/>
                <a:ea typeface="+mn-ea"/>
                <a:cs typeface="Arial" charset="0"/>
              </a:rPr>
              <a:t>Simplified conferencing feature - no longer need to pick lines to add someone - add via dial pad for easier / faster conferencing</a:t>
            </a:r>
          </a:p>
          <a:p>
            <a:pPr marL="177800" indent="-177800"/>
            <a:endParaRPr lang="en-US" sz="900" kern="1200" dirty="0" smtClean="0">
              <a:solidFill>
                <a:schemeClr val="tx1"/>
              </a:solidFill>
              <a:latin typeface="Arial" charset="0"/>
              <a:ea typeface="+mn-ea"/>
              <a:cs typeface="Arial" charset="0"/>
            </a:endParaRPr>
          </a:p>
          <a:p>
            <a:pPr marL="177800" indent="-177800"/>
            <a:r>
              <a:rPr lang="en-US" sz="1200" b="1" kern="1200" dirty="0" smtClean="0">
                <a:solidFill>
                  <a:srgbClr val="88C540"/>
                </a:solidFill>
                <a:latin typeface="Arial" charset="0"/>
                <a:ea typeface="+mn-ea"/>
                <a:cs typeface="Arial" charset="0"/>
              </a:rPr>
              <a:t>Improved call control</a:t>
            </a:r>
            <a:r>
              <a:rPr lang="en-US" sz="1200" b="1" kern="1200" dirty="0" smtClean="0">
                <a:solidFill>
                  <a:schemeClr val="tx1"/>
                </a:solidFill>
                <a:latin typeface="Arial" charset="0"/>
                <a:ea typeface="+mn-ea"/>
                <a:cs typeface="Arial" charset="0"/>
              </a:rPr>
              <a:t>: </a:t>
            </a:r>
          </a:p>
          <a:p>
            <a:pPr marL="311150" lvl="1" indent="-177800"/>
            <a:r>
              <a:rPr lang="en-US" sz="900" kern="1200" dirty="0" smtClean="0">
                <a:solidFill>
                  <a:schemeClr val="tx1"/>
                </a:solidFill>
                <a:latin typeface="Arial" charset="0"/>
                <a:ea typeface="+mn-ea"/>
                <a:cs typeface="Arial" charset="0"/>
              </a:rPr>
              <a:t>Exclusive hold over shared lines regardless of user preset, privacy settings</a:t>
            </a:r>
          </a:p>
          <a:p>
            <a:pPr marL="311150" lvl="1" indent="-177800"/>
            <a:r>
              <a:rPr lang="en-US" sz="1200" dirty="0" smtClean="0"/>
              <a:t>Dedicated “Call forward ON” and “Call forward OFF” buttons</a:t>
            </a:r>
          </a:p>
          <a:p>
            <a:pPr marL="177800" indent="-177800"/>
            <a:endParaRPr lang="en-US" sz="1200" kern="1200" dirty="0" smtClean="0">
              <a:solidFill>
                <a:schemeClr val="tx1"/>
              </a:solidFill>
              <a:latin typeface="Arial" charset="0"/>
              <a:ea typeface="+mn-ea"/>
              <a:cs typeface="Arial" charset="0"/>
            </a:endParaRPr>
          </a:p>
          <a:p>
            <a:endParaRPr lang="en-US" dirty="0" smtClean="0"/>
          </a:p>
        </p:txBody>
      </p:sp>
      <p:sp>
        <p:nvSpPr>
          <p:cNvPr id="4" name="Slide Number Placeholder 3"/>
          <p:cNvSpPr>
            <a:spLocks noGrp="1"/>
          </p:cNvSpPr>
          <p:nvPr>
            <p:ph type="sldNum" sz="quarter" idx="10"/>
          </p:nvPr>
        </p:nvSpPr>
        <p:spPr/>
        <p:txBody>
          <a:bodyPr/>
          <a:lstStyle/>
          <a:p>
            <a:fld id="{2DA8682B-C794-4E9C-860B-5F57F513F5FB}" type="slidenum">
              <a:rPr lang="en-US" smtClean="0"/>
              <a:pPr/>
              <a:t>13</a:t>
            </a:fld>
            <a:endParaRPr lang="en-US"/>
          </a:p>
        </p:txBody>
      </p:sp>
    </p:spTree>
    <p:extLst>
      <p:ext uri="{BB962C8B-B14F-4D97-AF65-F5344CB8AC3E}">
        <p14:creationId xmlns:p14="http://schemas.microsoft.com/office/powerpoint/2010/main" val="155435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sz="1600" b="1" kern="0" dirty="0" smtClean="0">
                <a:solidFill>
                  <a:schemeClr val="tx1"/>
                </a:solidFill>
                <a:latin typeface="Arial" charset="0"/>
                <a:ea typeface="+mn-ea"/>
                <a:cs typeface="Arial" charset="0"/>
              </a:rPr>
              <a:t>Always </a:t>
            </a:r>
            <a:r>
              <a:rPr kumimoji="0" lang="en-US" sz="1600" b="1" i="0" u="none" strike="noStrike" kern="0" cap="none" spc="0" normalizeH="0" noProof="0" dirty="0" smtClean="0">
                <a:ln>
                  <a:noFill/>
                </a:ln>
                <a:solidFill>
                  <a:schemeClr val="tx1"/>
                </a:solidFill>
                <a:effectLst/>
                <a:uLnTx/>
                <a:uFillTx/>
                <a:latin typeface="Arial" charset="0"/>
                <a:ea typeface="+mn-ea"/>
                <a:cs typeface="Arial" charset="0"/>
              </a:rPr>
              <a:t>make the call, securely</a:t>
            </a:r>
            <a:endParaRPr kumimoji="0" lang="en-US" sz="1600" b="1" i="0" u="none" strike="noStrike" kern="0" cap="none" spc="0" normalizeH="0" baseline="0" noProof="0" dirty="0" smtClean="0">
              <a:ln>
                <a:noFill/>
              </a:ln>
              <a:solidFill>
                <a:schemeClr val="tx1"/>
              </a:solidFill>
              <a:effectLst/>
              <a:uLnTx/>
              <a:uFillTx/>
              <a:latin typeface="Arial" charset="0"/>
              <a:ea typeface="+mn-ea"/>
              <a:cs typeface="Arial" charset="0"/>
            </a:endParaRPr>
          </a:p>
          <a:p>
            <a:pPr marL="177800" indent="-177800">
              <a:spcBef>
                <a:spcPts val="600"/>
              </a:spcBef>
              <a:buChar char="•"/>
            </a:pPr>
            <a:r>
              <a:rPr lang="en-CA" sz="1200" b="1" kern="1200" dirty="0" smtClean="0">
                <a:solidFill>
                  <a:srgbClr val="88C540"/>
                </a:solidFill>
                <a:latin typeface="Arial" charset="0"/>
                <a:ea typeface="+mn-ea"/>
                <a:cs typeface="Arial" charset="0"/>
              </a:rPr>
              <a:t>Reliability: </a:t>
            </a:r>
            <a:r>
              <a:rPr lang="en-CA" sz="1200" kern="1200" dirty="0" smtClean="0">
                <a:solidFill>
                  <a:schemeClr val="tx1"/>
                </a:solidFill>
                <a:latin typeface="Arial" charset="0"/>
                <a:ea typeface="+mn-ea"/>
                <a:cs typeface="Arial" charset="0"/>
              </a:rPr>
              <a:t>Connectivity enhancements with OpenScape Voice Branch V8R1 - </a:t>
            </a:r>
            <a:r>
              <a:rPr lang="en-US" sz="1200" b="0" i="0" u="none" strike="noStrike" kern="1200" dirty="0" smtClean="0">
                <a:solidFill>
                  <a:schemeClr val="tx1"/>
                </a:solidFill>
                <a:latin typeface="Arial" charset="0"/>
                <a:ea typeface="+mn-ea"/>
                <a:cs typeface="Arial" charset="0"/>
              </a:rPr>
              <a:t>full failover branch support if connection is lost</a:t>
            </a:r>
            <a:r>
              <a:rPr lang="en-US" dirty="0" smtClean="0"/>
              <a:t>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000" b="1"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	MLC multithreading</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	Distributing mixing tasks on the available CPU cores greatly increases achievable performance and can decrease hardware needs for larger installations. </a:t>
            </a:r>
            <a:endParaRPr kumimoji="0" lang="de-DE" sz="1000" b="0" i="0" u="none" strike="noStrike" kern="1200" cap="none" normalizeH="0" baseline="0" dirty="0" smtClean="0">
              <a:ln>
                <a:noFill/>
              </a:ln>
              <a:solidFill>
                <a:schemeClr val="tx1"/>
              </a:solidFill>
              <a:effectLst/>
              <a:latin typeface="Arial"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	With this Version audio mixing (which gives the large portion of the CPU load on MLC machines) will work on multiple cores. </a:t>
            </a:r>
            <a:r>
              <a:rPr kumimoji="0" lang="de-DE" sz="1000" b="0" i="0" u="none" strike="noStrike" kern="1200" cap="none" normalizeH="0" baseline="0" dirty="0" smtClean="0">
                <a:ln>
                  <a:noFill/>
                </a:ln>
                <a:solidFill>
                  <a:schemeClr val="tx1"/>
                </a:solidFill>
                <a:effectLst/>
                <a:latin typeface="Arial" charset="0"/>
                <a:ea typeface="+mn-ea"/>
                <a:cs typeface="Arial" pitchFamily="34" charset="0"/>
              </a:rPr>
              <a:t> </a:t>
            </a: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This will bring positive performance effects to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	multicore Servers.</a:t>
            </a:r>
            <a:r>
              <a:rPr kumimoji="0" lang="de-DE" sz="1000" b="0" i="0" u="none" strike="noStrike" kern="1200" cap="none" normalizeH="0" baseline="0" dirty="0" smtClean="0">
                <a:ln>
                  <a:noFill/>
                </a:ln>
                <a:solidFill>
                  <a:schemeClr val="tx1"/>
                </a:solidFill>
                <a:effectLst/>
                <a:latin typeface="Arial" charset="0"/>
                <a:ea typeface="+mn-ea"/>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	NOTE: In Servers with one core or Servers in VMware with FT mode (Supports only one core) it will work as before.</a:t>
            </a:r>
            <a:endParaRPr kumimoji="0" lang="en-US" sz="1000" b="0" i="0" u="none" strike="noStrike" kern="1200" cap="none" normalizeH="0" baseline="0" dirty="0" smtClean="0">
              <a:ln>
                <a:noFill/>
              </a:ln>
              <a:solidFill>
                <a:schemeClr val="tx1"/>
              </a:solidFill>
              <a:effectLst/>
              <a:latin typeface="Arial" charset="0"/>
              <a:ea typeface="+mn-ea"/>
              <a:cs typeface="Arial" pitchFamily="34" charset="0"/>
            </a:endParaRPr>
          </a:p>
          <a:p>
            <a:pPr marL="177800" indent="-177800">
              <a:spcBef>
                <a:spcPts val="600"/>
              </a:spcBef>
              <a:buChar char="•"/>
            </a:pPr>
            <a:endParaRPr lang="en-CA" sz="1200" kern="1200" dirty="0" smtClean="0">
              <a:solidFill>
                <a:schemeClr val="tx1"/>
              </a:solidFill>
              <a:latin typeface="Arial" charset="0"/>
              <a:ea typeface="+mn-ea"/>
              <a:cs typeface="Arial" charset="0"/>
            </a:endParaRPr>
          </a:p>
          <a:p>
            <a:pPr marL="177800" indent="-177800">
              <a:spcBef>
                <a:spcPts val="600"/>
              </a:spcBef>
              <a:buChar char="•"/>
            </a:pPr>
            <a:r>
              <a:rPr lang="en-CA" sz="1200" b="1" kern="1200" dirty="0" smtClean="0">
                <a:solidFill>
                  <a:srgbClr val="88C540"/>
                </a:solidFill>
                <a:latin typeface="Arial" charset="0"/>
                <a:ea typeface="+mn-ea"/>
                <a:cs typeface="Arial" charset="0"/>
              </a:rPr>
              <a:t>Security:</a:t>
            </a:r>
            <a:r>
              <a:rPr lang="en-CA" sz="1200" kern="1200" dirty="0" smtClean="0">
                <a:solidFill>
                  <a:srgbClr val="88C540"/>
                </a:solidFill>
                <a:latin typeface="Arial" charset="0"/>
                <a:ea typeface="+mn-ea"/>
                <a:cs typeface="Arial" charset="0"/>
              </a:rPr>
              <a:t> </a:t>
            </a:r>
            <a:r>
              <a:rPr lang="en-CA" sz="1200" kern="1200" dirty="0" smtClean="0">
                <a:solidFill>
                  <a:schemeClr val="tx1"/>
                </a:solidFill>
                <a:latin typeface="Arial" charset="0"/>
                <a:ea typeface="+mn-ea"/>
                <a:cs typeface="Arial" charset="0"/>
              </a:rPr>
              <a:t>802.1x support for OpenStage Xpert 6010p - </a:t>
            </a:r>
            <a:r>
              <a:rPr lang="en-US" sz="1200" kern="1200" dirty="0" smtClean="0">
                <a:solidFill>
                  <a:schemeClr val="tx1"/>
                </a:solidFill>
                <a:latin typeface="Arial" charset="0"/>
                <a:ea typeface="+mn-ea"/>
                <a:cs typeface="Arial" charset="0"/>
              </a:rPr>
              <a:t>Increase security by offering network policy that checks IP devices</a:t>
            </a:r>
            <a:endParaRPr lang="en-CA" sz="1200" kern="1200" dirty="0" smtClean="0">
              <a:solidFill>
                <a:schemeClr val="tx1"/>
              </a:solidFill>
              <a:latin typeface="Arial" charset="0"/>
              <a:ea typeface="+mn-ea"/>
              <a:cs typeface="Arial" charset="0"/>
            </a:endParaRPr>
          </a:p>
          <a:p>
            <a:pPr marL="177800" indent="-177800">
              <a:spcBef>
                <a:spcPts val="600"/>
              </a:spcBef>
              <a:buChar char="•"/>
            </a:pPr>
            <a:r>
              <a:rPr lang="en-CA" sz="1200" b="1" kern="1200" dirty="0" smtClean="0">
                <a:solidFill>
                  <a:srgbClr val="88C540"/>
                </a:solidFill>
                <a:latin typeface="Arial" charset="0"/>
                <a:ea typeface="+mn-ea"/>
                <a:cs typeface="Arial" charset="0"/>
              </a:rPr>
              <a:t>Infrastructure:</a:t>
            </a:r>
            <a:r>
              <a:rPr lang="en-CA" sz="1200" kern="1200" dirty="0" smtClean="0">
                <a:solidFill>
                  <a:srgbClr val="88C540"/>
                </a:solidFill>
                <a:latin typeface="Arial" charset="0"/>
                <a:ea typeface="+mn-ea"/>
                <a:cs typeface="Arial" charset="0"/>
              </a:rPr>
              <a:t> Supports standard </a:t>
            </a:r>
            <a:r>
              <a:rPr lang="en-CA" sz="1200" kern="1200" dirty="0" smtClean="0">
                <a:solidFill>
                  <a:schemeClr val="tx1"/>
                </a:solidFill>
                <a:latin typeface="Arial" charset="0"/>
                <a:ea typeface="+mn-ea"/>
                <a:cs typeface="Arial" charset="0"/>
              </a:rPr>
              <a:t>Windows Server 2012 environment</a:t>
            </a:r>
            <a:r>
              <a:rPr lang="en-CA" sz="1200" kern="1200" baseline="0" dirty="0" smtClean="0">
                <a:solidFill>
                  <a:schemeClr val="tx1"/>
                </a:solidFill>
                <a:latin typeface="Arial" charset="0"/>
                <a:ea typeface="+mn-ea"/>
                <a:cs typeface="Arial" charset="0"/>
              </a:rPr>
              <a:t> </a:t>
            </a:r>
            <a:r>
              <a:rPr lang="en-CA" sz="1200" kern="1200" dirty="0" smtClean="0">
                <a:solidFill>
                  <a:schemeClr val="tx1"/>
                </a:solidFill>
                <a:latin typeface="Arial" charset="0"/>
                <a:ea typeface="+mn-ea"/>
                <a:cs typeface="Arial" charset="0"/>
              </a:rPr>
              <a:t>for OpenScape Xpert System Manager</a:t>
            </a:r>
          </a:p>
          <a:p>
            <a:pPr>
              <a:buNone/>
            </a:pPr>
            <a:endParaRPr lang="en-CA"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14</a:t>
            </a:fld>
            <a:endParaRPr lang="en-US"/>
          </a:p>
        </p:txBody>
      </p:sp>
    </p:spTree>
    <p:extLst>
      <p:ext uri="{BB962C8B-B14F-4D97-AF65-F5344CB8AC3E}">
        <p14:creationId xmlns:p14="http://schemas.microsoft.com/office/powerpoint/2010/main" val="218363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Bef>
                <a:spcPts val="600"/>
              </a:spcBef>
              <a:buNone/>
              <a:defRPr/>
            </a:pPr>
            <a:r>
              <a:rPr lang="en-US" sz="1600" b="1" kern="0" dirty="0" smtClean="0"/>
              <a:t>Expand the solution as you do</a:t>
            </a:r>
          </a:p>
          <a:p>
            <a:pPr lvl="0">
              <a:spcBef>
                <a:spcPts val="600"/>
              </a:spcBef>
              <a:defRPr/>
            </a:pPr>
            <a:r>
              <a:rPr lang="en-CA" sz="1200" b="1" kern="1200" dirty="0" smtClean="0">
                <a:solidFill>
                  <a:srgbClr val="88C540"/>
                </a:solidFill>
                <a:latin typeface="Arial" charset="0"/>
                <a:ea typeface="+mn-ea"/>
                <a:cs typeface="Arial" charset="0"/>
              </a:rPr>
              <a:t>Scalability</a:t>
            </a:r>
            <a:endParaRPr lang="en-US" sz="1200" b="1" kern="1200" dirty="0" smtClean="0">
              <a:solidFill>
                <a:srgbClr val="88C540"/>
              </a:solidFill>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2000 turret connections to one SM. </a:t>
            </a:r>
            <a:endParaRPr kumimoji="0" lang="de-DE" sz="1000" b="0" i="0" u="none" strike="noStrike" kern="1200" cap="none" normalizeH="0" baseline="0" dirty="0" smtClean="0">
              <a:ln>
                <a:noFill/>
              </a:ln>
              <a:solidFill>
                <a:schemeClr val="tx1"/>
              </a:solidFill>
              <a:effectLst/>
              <a:latin typeface="Arial"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3500 turrets in one NDSA system. </a:t>
            </a:r>
            <a:endParaRPr kumimoji="0" lang="de-DE" sz="1000" b="0" i="0" u="none" strike="noStrike" kern="1200" cap="none" normalizeH="0" baseline="0" dirty="0" smtClean="0">
              <a:ln>
                <a:noFill/>
              </a:ln>
              <a:solidFill>
                <a:schemeClr val="tx1"/>
              </a:solidFill>
              <a:effectLst/>
              <a:latin typeface="Arial"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Arial" charset="0"/>
                <a:ea typeface="Times New Roman" pitchFamily="18" charset="0"/>
                <a:cs typeface="Times New Roman" pitchFamily="18" charset="0"/>
              </a:rPr>
              <a:t>7 SMs in one NDSA system. </a:t>
            </a:r>
            <a:endParaRPr kumimoji="0" lang="en-US" sz="1000" b="0" i="0" u="none" strike="noStrike" kern="1200" cap="none" normalizeH="0" baseline="0" dirty="0" smtClean="0">
              <a:ln>
                <a:noFill/>
              </a:ln>
              <a:solidFill>
                <a:schemeClr val="tx1"/>
              </a:solidFill>
              <a:effectLst/>
              <a:latin typeface="Arial" charset="0"/>
              <a:ea typeface="+mn-ea"/>
              <a:cs typeface="Arial" pitchFamily="34" charset="0"/>
            </a:endParaRPr>
          </a:p>
          <a:p>
            <a:pPr lvl="0">
              <a:spcBef>
                <a:spcPts val="600"/>
              </a:spcBef>
              <a:defRPr/>
            </a:pPr>
            <a:endParaRPr lang="en-US" sz="1200" b="1" kern="0" dirty="0" smtClean="0"/>
          </a:p>
        </p:txBody>
      </p:sp>
      <p:sp>
        <p:nvSpPr>
          <p:cNvPr id="4" name="Slide Number Placeholder 3"/>
          <p:cNvSpPr>
            <a:spLocks noGrp="1"/>
          </p:cNvSpPr>
          <p:nvPr>
            <p:ph type="sldNum" sz="quarter" idx="10"/>
          </p:nvPr>
        </p:nvSpPr>
        <p:spPr/>
        <p:txBody>
          <a:bodyPr/>
          <a:lstStyle/>
          <a:p>
            <a:fld id="{2DA8682B-C794-4E9C-860B-5F57F513F5FB}" type="slidenum">
              <a:rPr lang="en-US" smtClean="0"/>
              <a:pPr/>
              <a:t>15</a:t>
            </a:fld>
            <a:endParaRPr lang="en-US"/>
          </a:p>
        </p:txBody>
      </p:sp>
    </p:spTree>
    <p:extLst>
      <p:ext uri="{BB962C8B-B14F-4D97-AF65-F5344CB8AC3E}">
        <p14:creationId xmlns:p14="http://schemas.microsoft.com/office/powerpoint/2010/main" val="266861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BB52DF-8A3A-4521-8E03-28DE6E38FB6F}" type="slidenum">
              <a:rPr lang="en-US">
                <a:solidFill>
                  <a:prstClr val="black"/>
                </a:solidFill>
              </a:rPr>
              <a:pPr/>
              <a:t>16</a:t>
            </a:fld>
            <a:endParaRPr lang="en-US">
              <a:solidFill>
                <a:prstClr val="black"/>
              </a:solidFill>
            </a:endParaRPr>
          </a:p>
        </p:txBody>
      </p:sp>
      <p:sp>
        <p:nvSpPr>
          <p:cNvPr id="96258" name="Rectangle 2"/>
          <p:cNvSpPr>
            <a:spLocks noGrp="1" noRot="1" noChangeAspect="1" noChangeArrowheads="1" noTextEdit="1"/>
          </p:cNvSpPr>
          <p:nvPr>
            <p:ph type="sldImg"/>
          </p:nvPr>
        </p:nvSpPr>
        <p:spPr>
          <a:xfrm>
            <a:off x="457200" y="720725"/>
            <a:ext cx="6400800" cy="3600450"/>
          </a:xfrm>
          <a:ln/>
        </p:spPr>
      </p:sp>
      <p:sp>
        <p:nvSpPr>
          <p:cNvPr id="96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313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BB52DF-8A3A-4521-8E03-28DE6E38FB6F}" type="slidenum">
              <a:rPr lang="en-US">
                <a:solidFill>
                  <a:prstClr val="black"/>
                </a:solidFill>
              </a:rPr>
              <a:pPr/>
              <a:t>17</a:t>
            </a:fld>
            <a:endParaRPr lang="en-US">
              <a:solidFill>
                <a:prstClr val="black"/>
              </a:solidFill>
            </a:endParaRPr>
          </a:p>
        </p:txBody>
      </p:sp>
      <p:sp>
        <p:nvSpPr>
          <p:cNvPr id="96258" name="Rectangle 2"/>
          <p:cNvSpPr>
            <a:spLocks noGrp="1" noRot="1" noChangeAspect="1" noChangeArrowheads="1" noTextEdit="1"/>
          </p:cNvSpPr>
          <p:nvPr>
            <p:ph type="sldImg"/>
          </p:nvPr>
        </p:nvSpPr>
        <p:spPr>
          <a:xfrm>
            <a:off x="457200" y="720725"/>
            <a:ext cx="6400800" cy="3600450"/>
          </a:xfrm>
          <a:ln/>
        </p:spPr>
      </p:sp>
      <p:sp>
        <p:nvSpPr>
          <p:cNvPr id="9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7820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Server consolidation – energy and maintenance savings</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Hardware independence – Virtual Machines (VMs) run on any qualified HW</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Streamlined application deployment (</a:t>
            </a:r>
            <a:r>
              <a:rPr lang="en-CA" sz="1200" kern="1200" dirty="0" err="1" smtClean="0">
                <a:solidFill>
                  <a:srgbClr val="000000"/>
                </a:solidFill>
                <a:latin typeface="Arial" charset="0"/>
                <a:ea typeface="+mn-ea"/>
                <a:cs typeface="Arial" charset="0"/>
              </a:rPr>
              <a:t>vApp</a:t>
            </a:r>
            <a:r>
              <a:rPr lang="en-CA" sz="1200" kern="1200" dirty="0" smtClean="0">
                <a:solidFill>
                  <a:srgbClr val="000000"/>
                </a:solidFill>
                <a:latin typeface="Arial" charset="0"/>
                <a:ea typeface="+mn-ea"/>
                <a:cs typeface="Arial" charset="0"/>
              </a:rPr>
              <a:t>)</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Increased and efficient use of server resources – VMs are highly portable and can be moved between physical machines</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Can provide application and service availability</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MLC application supports heterogeneous environment where instances can run in either high availability or  fault tolerance in the same system. (different hosts)</a:t>
            </a:r>
          </a:p>
          <a:p>
            <a:pPr marL="225425" indent="-225425">
              <a:spcBef>
                <a:spcPts val="0"/>
              </a:spcBef>
              <a:spcAft>
                <a:spcPts val="600"/>
              </a:spcAft>
              <a:buClr>
                <a:srgbClr val="949EAB"/>
              </a:buClr>
              <a:buFont typeface="Wingdings" charset="2"/>
              <a:buChar char="§"/>
              <a:defRPr/>
            </a:pPr>
            <a:r>
              <a:rPr lang="en-CA" sz="1200" kern="1200" dirty="0" smtClean="0">
                <a:solidFill>
                  <a:srgbClr val="000000"/>
                </a:solidFill>
                <a:latin typeface="Arial" charset="0"/>
                <a:ea typeface="+mn-ea"/>
                <a:cs typeface="Arial" charset="0"/>
              </a:rPr>
              <a:t>System manager supports high availability along with proprietary N+1 hot redundancy at the application layer with NDSA application distribution</a:t>
            </a:r>
          </a:p>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18</a:t>
            </a:fld>
            <a:endParaRPr lang="en-US"/>
          </a:p>
        </p:txBody>
      </p:sp>
    </p:spTree>
    <p:extLst>
      <p:ext uri="{BB962C8B-B14F-4D97-AF65-F5344CB8AC3E}">
        <p14:creationId xmlns:p14="http://schemas.microsoft.com/office/powerpoint/2010/main" val="133312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Arial" charset="0"/>
              </a:rPr>
              <a:t>The reliability of the OpenScape Xpert system is ensured through the use of a fully redundant, active-active switching matrix, dual LAN connectivity, redundant databases and a distributed architecture that allows the placement of MLC servers, turrets and soft clients anywhere in the IT infrastructure.  The MLC servers will be configured in a hot standby configuration using VMware.  In this configuration there is no interruption to calls in process.  Individual MLC servers can register lines with multiple switches and individual turrets can register lines with multiple MLC servers.</a:t>
            </a:r>
            <a:endParaRPr lang="en-CA" sz="1200" kern="1200" dirty="0" smtClean="0">
              <a:solidFill>
                <a:schemeClr val="tx1"/>
              </a:solidFill>
              <a:latin typeface="Arial" charset="0"/>
              <a:ea typeface="+mn-ea"/>
              <a:cs typeface="Arial" charset="0"/>
            </a:endParaRPr>
          </a:p>
          <a:p>
            <a:endParaRPr lang="en-CA"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OpenScape Xpert servers require Mean Time Between Failure (MTBF) ratings of greater than 300,000 hours for the hard disk and 100,000 hours overall.  Including installed PCI cards and the shared disk arrays, the calculated hardware availability for two OpenScape Voice nodes is </a:t>
            </a:r>
            <a:r>
              <a:rPr lang="en-US" sz="1200" b="1" i="1" kern="1200" dirty="0" smtClean="0">
                <a:solidFill>
                  <a:schemeClr val="tx1"/>
                </a:solidFill>
                <a:latin typeface="Arial" charset="0"/>
                <a:ea typeface="+mn-ea"/>
                <a:cs typeface="Arial" charset="0"/>
              </a:rPr>
              <a:t>99.9997%</a:t>
            </a:r>
            <a:r>
              <a:rPr lang="en-US" sz="1200" kern="1200" dirty="0" smtClean="0">
                <a:solidFill>
                  <a:schemeClr val="tx1"/>
                </a:solidFill>
                <a:latin typeface="Arial" charset="0"/>
                <a:ea typeface="+mn-ea"/>
                <a:cs typeface="Arial" charset="0"/>
              </a:rPr>
              <a:t>.</a:t>
            </a:r>
            <a:endParaRPr lang="en-CA" sz="1200" kern="1200" dirty="0" smtClean="0">
              <a:solidFill>
                <a:schemeClr val="tx1"/>
              </a:solidFill>
              <a:latin typeface="Arial" charset="0"/>
              <a:ea typeface="+mn-ea"/>
              <a:cs typeface="Arial" charset="0"/>
            </a:endParaRPr>
          </a:p>
          <a:p>
            <a:pPr>
              <a:buNone/>
            </a:pPr>
            <a:r>
              <a:rPr lang="en-US" sz="1200" kern="1200" dirty="0" smtClean="0">
                <a:solidFill>
                  <a:schemeClr val="tx1"/>
                </a:solidFill>
                <a:latin typeface="Arial" charset="0"/>
                <a:ea typeface="+mn-ea"/>
                <a:cs typeface="Arial" charset="0"/>
              </a:rPr>
              <a:t> </a:t>
            </a:r>
            <a:endParaRPr lang="en-CA"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Servers can include hot-swap / redundant hard disk drives, fan modules and power supplies, as well as online mirrored memory for extended system uptime while these components are being serviced.</a:t>
            </a:r>
            <a:endParaRPr lang="en-CA" sz="1200" kern="1200" dirty="0" smtClean="0">
              <a:solidFill>
                <a:schemeClr val="tx1"/>
              </a:solidFill>
              <a:latin typeface="Arial" charset="0"/>
              <a:ea typeface="+mn-ea"/>
              <a:cs typeface="Arial" charset="0"/>
            </a:endParaRPr>
          </a:p>
          <a:p>
            <a:pPr marL="225425" indent="-225425">
              <a:spcBef>
                <a:spcPts val="0"/>
              </a:spcBef>
              <a:spcAft>
                <a:spcPts val="600"/>
              </a:spcAft>
              <a:buClr>
                <a:srgbClr val="949EAB"/>
              </a:buClr>
              <a:buFont typeface="Wingdings" charset="2"/>
              <a:buChar char="§"/>
              <a:defRPr/>
            </a:pPr>
            <a:endParaRPr lang="en-CA" sz="1200" kern="1200" dirty="0" smtClean="0">
              <a:solidFill>
                <a:srgbClr val="000000"/>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2DA8682B-C794-4E9C-860B-5F57F513F5F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3312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BB52DF-8A3A-4521-8E03-28DE6E38FB6F}" type="slidenum">
              <a:rPr lang="en-US">
                <a:solidFill>
                  <a:prstClr val="black"/>
                </a:solidFill>
              </a:rPr>
              <a:pPr/>
              <a:t>21</a:t>
            </a:fld>
            <a:endParaRPr lang="en-US">
              <a:solidFill>
                <a:prstClr val="black"/>
              </a:solidFill>
            </a:endParaRPr>
          </a:p>
        </p:txBody>
      </p:sp>
      <p:sp>
        <p:nvSpPr>
          <p:cNvPr id="96258" name="Rectangle 2"/>
          <p:cNvSpPr>
            <a:spLocks noGrp="1" noRot="1" noChangeAspect="1" noChangeArrowheads="1" noTextEdit="1"/>
          </p:cNvSpPr>
          <p:nvPr>
            <p:ph type="sldImg"/>
          </p:nvPr>
        </p:nvSpPr>
        <p:spPr>
          <a:xfrm>
            <a:off x="457200" y="720725"/>
            <a:ext cx="6400800" cy="3600450"/>
          </a:xfrm>
          <a:ln/>
        </p:spPr>
      </p:sp>
      <p:sp>
        <p:nvSpPr>
          <p:cNvPr id="96259" name="Rectangle 3"/>
          <p:cNvSpPr>
            <a:spLocks noGrp="1" noChangeArrowheads="1"/>
          </p:cNvSpPr>
          <p:nvPr>
            <p:ph type="body" idx="1"/>
          </p:nvPr>
        </p:nvSpPr>
        <p:spPr/>
        <p:txBody>
          <a:bodyPr/>
          <a:lstStyle/>
          <a:p>
            <a:pPr marL="650875" indent="-514350">
              <a:buFont typeface="Arial" charset="0"/>
              <a:buNone/>
            </a:pPr>
            <a:r>
              <a:rPr lang="en-CA" sz="2800" dirty="0" smtClean="0"/>
              <a:t>Flexibility</a:t>
            </a:r>
          </a:p>
          <a:p>
            <a:pPr lvl="1">
              <a:buFont typeface="Wingdings" pitchFamily="2" charset="2"/>
              <a:buChar char="§"/>
            </a:pPr>
            <a:r>
              <a:rPr lang="en-CA" dirty="0" smtClean="0"/>
              <a:t>20, user-definable hard-keys and over 6,000 customizable soft-keys that allow the Trader to optimize the GUI exactly the way they want.</a:t>
            </a:r>
          </a:p>
          <a:p>
            <a:pPr lvl="1">
              <a:buFont typeface="Wingdings" pitchFamily="2" charset="2"/>
              <a:buChar char="§"/>
            </a:pPr>
            <a:r>
              <a:rPr lang="en-CA" dirty="0" smtClean="0"/>
              <a:t>Choice of several languages for the user interface (English, French, Italian, German, Russian &amp; Polish).</a:t>
            </a:r>
          </a:p>
          <a:p>
            <a:pPr lvl="1">
              <a:buFont typeface="Wingdings" pitchFamily="2" charset="2"/>
              <a:buChar char="§"/>
            </a:pPr>
            <a:r>
              <a:rPr lang="en-CA" dirty="0" smtClean="0"/>
              <a:t>Powerful macro language that allows the user to create time-saving shortcuts and assign them to hard or soft-keys.</a:t>
            </a:r>
          </a:p>
          <a:p>
            <a:pPr lvl="1">
              <a:buFont typeface="Wingdings" pitchFamily="2" charset="2"/>
              <a:buChar char="§"/>
            </a:pPr>
            <a:r>
              <a:rPr lang="en-CA" dirty="0" smtClean="0"/>
              <a:t>User's terminal preferences and configurations are password protected for security and to facilitate global free seating.</a:t>
            </a:r>
          </a:p>
          <a:p>
            <a:pPr lvl="1">
              <a:buFont typeface="Wingdings" pitchFamily="2" charset="2"/>
              <a:buChar char="§"/>
            </a:pPr>
            <a:r>
              <a:rPr lang="en-US" dirty="0" smtClean="0"/>
              <a:t>Multiple</a:t>
            </a:r>
            <a:r>
              <a:rPr lang="en-US" baseline="0" dirty="0" smtClean="0"/>
              <a:t> administration </a:t>
            </a:r>
            <a:r>
              <a:rPr lang="en-US" baseline="0" dirty="0" err="1" smtClean="0"/>
              <a:t>manageme</a:t>
            </a:r>
            <a:r>
              <a:rPr lang="hu-HU" baseline="0" dirty="0" err="1" smtClean="0"/>
              <a:t>nt</a:t>
            </a:r>
            <a:r>
              <a:rPr lang="en-US" baseline="0" dirty="0" smtClean="0"/>
              <a:t> means you can get the changes traders need faster</a:t>
            </a:r>
            <a:endParaRPr lang="en-CA" dirty="0" smtClean="0"/>
          </a:p>
          <a:p>
            <a:endParaRPr lang="en-US" dirty="0" smtClean="0">
              <a:latin typeface="Siemens Sans" pitchFamily="2" charset="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smtClean="0"/>
              <a:t>Reliability</a:t>
            </a:r>
            <a:endParaRPr lang="en-US" dirty="0" smtClean="0">
              <a:latin typeface="Siemens Sans" pitchFamily="2" charset="0"/>
              <a:ea typeface="ＭＳ Ｐゴシック" pitchFamily="34" charset="-128"/>
            </a:endParaRPr>
          </a:p>
          <a:p>
            <a:pPr marL="442800" lvl="1">
              <a:buFont typeface="Wingdings" pitchFamily="2" charset="2"/>
              <a:buChar char="§"/>
              <a:defRPr/>
            </a:pPr>
            <a:r>
              <a:rPr lang="en-CA" dirty="0" smtClean="0"/>
              <a:t>Every component of the solution can be doubled-up and made redundant.</a:t>
            </a:r>
          </a:p>
          <a:p>
            <a:pPr marL="442800" lvl="1">
              <a:buFont typeface="Wingdings" pitchFamily="2" charset="2"/>
              <a:buChar char="§"/>
              <a:defRPr/>
            </a:pPr>
            <a:r>
              <a:rPr lang="en-CA" dirty="0" smtClean="0"/>
              <a:t>Full VMware deployment supported (recommended) for fault tolerance (30 </a:t>
            </a:r>
            <a:r>
              <a:rPr lang="en-CA" dirty="0" err="1" smtClean="0"/>
              <a:t>ms</a:t>
            </a:r>
            <a:r>
              <a:rPr lang="en-CA" dirty="0" smtClean="0"/>
              <a:t> failover) of MLC servers.</a:t>
            </a:r>
          </a:p>
          <a:p>
            <a:pPr marL="442800" lvl="1">
              <a:buFont typeface="Wingdings" pitchFamily="2" charset="2"/>
              <a:buChar char="§"/>
              <a:defRPr/>
            </a:pPr>
            <a:r>
              <a:rPr lang="en-CA" dirty="0" smtClean="0"/>
              <a:t>Distributed Server Architecture Step2 (NDSA2) offers the use of multiple System Managers in one OpenScape Xpert system to increase the resilience of the whole system.</a:t>
            </a:r>
          </a:p>
          <a:p>
            <a:pPr marL="442800" lvl="1">
              <a:buFont typeface="Wingdings" pitchFamily="2" charset="2"/>
              <a:buChar char="§"/>
              <a:defRPr/>
            </a:pPr>
            <a:r>
              <a:rPr lang="en-CA" dirty="0" smtClean="0"/>
              <a:t>Terminal preferences and configuration stored centrally to facilitate Disaster Recover (DR)</a:t>
            </a:r>
            <a:endParaRPr lang="en-US" dirty="0" smtClean="0">
              <a:latin typeface="Siemens Sans" pitchFamily="2" charset="0"/>
              <a:ea typeface="ＭＳ Ｐゴシック" pitchFamily="34" charset="-128"/>
            </a:endParaRPr>
          </a:p>
          <a:p>
            <a:endParaRPr lang="en-US" dirty="0" smtClean="0">
              <a:latin typeface="Siemens Sans" pitchFamily="2" charset="0"/>
              <a:ea typeface="ＭＳ Ｐゴシック" pitchFamily="34" charset="-128"/>
            </a:endParaRPr>
          </a:p>
          <a:p>
            <a:r>
              <a:rPr lang="en-US" dirty="0" smtClean="0">
                <a:latin typeface="Siemens Sans" pitchFamily="2" charset="0"/>
                <a:ea typeface="ＭＳ Ｐゴシック" pitchFamily="34" charset="-128"/>
              </a:rPr>
              <a:t>Scalability</a:t>
            </a:r>
          </a:p>
          <a:p>
            <a:pPr lvl="1"/>
            <a:r>
              <a:rPr lang="en-US" dirty="0" smtClean="0">
                <a:latin typeface="Siemens Sans" pitchFamily="2" charset="0"/>
                <a:ea typeface="ＭＳ Ｐゴシック" pitchFamily="34" charset="-128"/>
              </a:rPr>
              <a:t>2000 seats per</a:t>
            </a:r>
            <a:r>
              <a:rPr lang="en-US" baseline="0" dirty="0" smtClean="0">
                <a:latin typeface="Siemens Sans" pitchFamily="2" charset="0"/>
                <a:ea typeface="ＭＳ Ｐゴシック" pitchFamily="34" charset="-128"/>
              </a:rPr>
              <a:t> system</a:t>
            </a:r>
            <a:endParaRPr lang="en-US" dirty="0" smtClean="0">
              <a:latin typeface="Siemens Sans" pitchFamily="2" charset="0"/>
              <a:ea typeface="ＭＳ Ｐゴシック" pitchFamily="34" charset="-128"/>
            </a:endParaRPr>
          </a:p>
          <a:p>
            <a:pPr marL="177800" indent="-177800">
              <a:spcBef>
                <a:spcPts val="0"/>
              </a:spcBef>
              <a:spcAft>
                <a:spcPts val="1200"/>
              </a:spcAft>
            </a:pPr>
            <a:r>
              <a:rPr lang="en-CA" sz="1600" b="1" kern="1200" dirty="0" smtClean="0">
                <a:solidFill>
                  <a:srgbClr val="88C540"/>
                </a:solidFill>
                <a:latin typeface="Arial" charset="0"/>
                <a:ea typeface="+mn-ea"/>
                <a:cs typeface="Arial" charset="0"/>
              </a:rPr>
              <a:t>Scalability</a:t>
            </a:r>
          </a:p>
          <a:p>
            <a:pPr marL="177800" indent="-177800">
              <a:spcBef>
                <a:spcPts val="0"/>
              </a:spcBef>
              <a:spcAft>
                <a:spcPts val="1200"/>
              </a:spcAft>
            </a:pPr>
            <a:r>
              <a:rPr lang="en-US" sz="1200" dirty="0" smtClean="0">
                <a:ea typeface="Times New Roman" pitchFamily="18" charset="0"/>
                <a:cs typeface="Times New Roman" pitchFamily="18" charset="0"/>
              </a:rPr>
              <a:t>2000 turret connections to one SM. </a:t>
            </a:r>
            <a:endParaRPr lang="de-DE" sz="1200" dirty="0" smtClean="0">
              <a:cs typeface="Arial" pitchFamily="34" charset="0"/>
            </a:endParaRPr>
          </a:p>
          <a:p>
            <a:pPr marL="177800" indent="-177800">
              <a:spcBef>
                <a:spcPts val="0"/>
              </a:spcBef>
              <a:spcAft>
                <a:spcPts val="1200"/>
              </a:spcAft>
            </a:pPr>
            <a:r>
              <a:rPr lang="en-US" sz="1200" dirty="0" smtClean="0">
                <a:ea typeface="Times New Roman" pitchFamily="18" charset="0"/>
                <a:cs typeface="Times New Roman" pitchFamily="18" charset="0"/>
              </a:rPr>
              <a:t>3500 turrets in one NDSA system. </a:t>
            </a:r>
            <a:endParaRPr lang="de-DE" sz="1200" dirty="0" smtClean="0">
              <a:cs typeface="Arial" pitchFamily="34" charset="0"/>
            </a:endParaRPr>
          </a:p>
          <a:p>
            <a:pPr marL="177800" indent="-177800">
              <a:spcBef>
                <a:spcPts val="0"/>
              </a:spcBef>
              <a:spcAft>
                <a:spcPts val="1200"/>
              </a:spcAft>
            </a:pPr>
            <a:r>
              <a:rPr lang="en-US" sz="1200" dirty="0" smtClean="0">
                <a:ea typeface="Times New Roman" pitchFamily="18" charset="0"/>
                <a:cs typeface="Times New Roman" pitchFamily="18" charset="0"/>
              </a:rPr>
              <a:t>7 SMs in one NDSA system.</a:t>
            </a:r>
            <a:endParaRPr lang="en-CA" sz="1600" b="1" kern="1200" dirty="0" smtClean="0">
              <a:solidFill>
                <a:srgbClr val="88C540"/>
              </a:solidFill>
              <a:latin typeface="Arial" charset="0"/>
              <a:ea typeface="+mn-ea"/>
              <a:cs typeface="Arial" charset="0"/>
            </a:endParaRPr>
          </a:p>
          <a:p>
            <a:pPr marL="177800" indent="-177800">
              <a:spcBef>
                <a:spcPts val="0"/>
              </a:spcBef>
              <a:spcAft>
                <a:spcPts val="1200"/>
              </a:spcAft>
            </a:pPr>
            <a:endParaRPr lang="en-CA" sz="1600" b="1" kern="1200" dirty="0" smtClean="0">
              <a:solidFill>
                <a:srgbClr val="88C540"/>
              </a:solidFill>
              <a:latin typeface="Arial" charset="0"/>
              <a:ea typeface="+mn-ea"/>
              <a:cs typeface="Arial" charset="0"/>
            </a:endParaRPr>
          </a:p>
          <a:p>
            <a:endParaRPr lang="en-US" dirty="0" smtClean="0">
              <a:latin typeface="Siemens Sans" pitchFamily="2" charset="0"/>
              <a:ea typeface="ＭＳ Ｐゴシック" pitchFamily="34" charset="-128"/>
            </a:endParaRPr>
          </a:p>
          <a:p>
            <a:r>
              <a:rPr lang="en-US" dirty="0" smtClean="0">
                <a:latin typeface="Siemens Sans" pitchFamily="2" charset="0"/>
                <a:ea typeface="ＭＳ Ｐゴシック" pitchFamily="34" charset="-128"/>
              </a:rPr>
              <a:t>Compatibility</a:t>
            </a:r>
          </a:p>
          <a:p>
            <a:pPr marL="900000" lvl="1" indent="-216000">
              <a:defRPr/>
            </a:pPr>
            <a:r>
              <a:rPr lang="en-CA" dirty="0" smtClean="0"/>
              <a:t>OpenScape Xpert is compatible with both IP and TDM enterprise telephony solutions from many vendors. </a:t>
            </a:r>
          </a:p>
          <a:p>
            <a:pPr marL="900000" lvl="1" indent="-216000">
              <a:defRPr/>
            </a:pPr>
            <a:r>
              <a:rPr lang="en-CA" dirty="0" smtClean="0"/>
              <a:t>Open Standards (SIP, SRTP) make migration easy and makes your system future-proof.</a:t>
            </a:r>
          </a:p>
          <a:p>
            <a:endParaRPr lang="en-US" dirty="0" smtClean="0">
              <a:latin typeface="Siemens Sans" pitchFamily="2" charset="0"/>
              <a:ea typeface="ＭＳ Ｐゴシック" pitchFamily="34" charset="-128"/>
            </a:endParaRPr>
          </a:p>
          <a:p>
            <a:endParaRPr lang="en-US" dirty="0" smtClean="0">
              <a:latin typeface="Siemens Sans" pitchFamily="2" charset="0"/>
              <a:ea typeface="ＭＳ Ｐゴシック" pitchFamily="34" charset="-128"/>
            </a:endParaRPr>
          </a:p>
          <a:p>
            <a:endParaRPr lang="en-US" dirty="0"/>
          </a:p>
        </p:txBody>
      </p:sp>
    </p:spTree>
    <p:extLst>
      <p:ext uri="{BB962C8B-B14F-4D97-AF65-F5344CB8AC3E}">
        <p14:creationId xmlns:p14="http://schemas.microsoft.com/office/powerpoint/2010/main" val="206994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4952ADC-E360-4B58-AE19-DE88E73749BD}" type="slidenum">
              <a:rPr lang="en-US"/>
              <a:pPr/>
              <a:t>2</a:t>
            </a:fld>
            <a:endParaRPr lang="en-US"/>
          </a:p>
        </p:txBody>
      </p:sp>
      <p:sp>
        <p:nvSpPr>
          <p:cNvPr id="22530" name="Rectangle 2"/>
          <p:cNvSpPr>
            <a:spLocks noGrp="1" noRot="1" noChangeAspect="1" noChangeArrowheads="1" noTextEdit="1"/>
          </p:cNvSpPr>
          <p:nvPr>
            <p:ph type="sldImg"/>
          </p:nvPr>
        </p:nvSpPr>
        <p:spPr>
          <a:xfrm>
            <a:off x="457200" y="720725"/>
            <a:ext cx="6400800" cy="3600450"/>
          </a:xfrm>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262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CA" b="1" u="none" dirty="0" smtClean="0"/>
              <a:t>Purpose:</a:t>
            </a:r>
            <a:r>
              <a:rPr lang="en-CA" b="1" u="none" baseline="0" dirty="0" smtClean="0"/>
              <a:t> Describe the high level concept that there are communications and productivity challenges for traders</a:t>
            </a:r>
          </a:p>
          <a:p>
            <a:endParaRPr lang="en-CA" u="none" baseline="0" dirty="0" smtClean="0"/>
          </a:p>
          <a:p>
            <a:r>
              <a:rPr lang="en-CA" b="1" u="sng" baseline="0" dirty="0" smtClean="0"/>
              <a:t>Trader needs:</a:t>
            </a:r>
          </a:p>
          <a:p>
            <a:endParaRPr lang="en-CA" b="1" u="sng" baseline="0" dirty="0" smtClean="0"/>
          </a:p>
          <a:p>
            <a:pPr marL="439738" indent="-173038">
              <a:buClr>
                <a:srgbClr val="336699"/>
              </a:buClr>
              <a:buFont typeface="Wingdings" pitchFamily="2" charset="2"/>
              <a:buNone/>
            </a:pPr>
            <a:r>
              <a:rPr lang="en-US" dirty="0" smtClean="0"/>
              <a:t>	The </a:t>
            </a:r>
            <a:r>
              <a:rPr lang="en-US" b="1" dirty="0" smtClean="0"/>
              <a:t>mission critical </a:t>
            </a:r>
            <a:r>
              <a:rPr lang="en-US" dirty="0" smtClean="0"/>
              <a:t>operational process of monitoring, handling, overseeing and coordinating the response of </a:t>
            </a:r>
            <a:r>
              <a:rPr lang="en-US" b="1" dirty="0" smtClean="0"/>
              <a:t>various parties/experts </a:t>
            </a:r>
            <a:r>
              <a:rPr lang="en-US" dirty="0" smtClean="0"/>
              <a:t>in a </a:t>
            </a:r>
            <a:r>
              <a:rPr lang="en-US" b="1" dirty="0" smtClean="0"/>
              <a:t>time critical</a:t>
            </a:r>
            <a:r>
              <a:rPr lang="en-US" dirty="0" smtClean="0"/>
              <a:t> local situation, incident or emergency demands </a:t>
            </a:r>
            <a:r>
              <a:rPr lang="en-US" b="1" dirty="0" smtClean="0"/>
              <a:t>robust, reliable, flexible</a:t>
            </a:r>
            <a:r>
              <a:rPr lang="en-US" dirty="0" smtClean="0"/>
              <a:t> communication technology</a:t>
            </a:r>
            <a:endParaRPr lang="en-CA" u="none" baseline="0" dirty="0" smtClean="0"/>
          </a:p>
          <a:p>
            <a:pPr marL="439738" lvl="0" indent="-173038">
              <a:buClr>
                <a:srgbClr val="336699"/>
              </a:buClr>
              <a:buFont typeface="Wingdings" pitchFamily="2" charset="2"/>
              <a:buNone/>
            </a:pPr>
            <a:endParaRPr lang="en-CA" u="none" baseline="0" dirty="0" smtClean="0"/>
          </a:p>
          <a:p>
            <a:pPr marL="439738" lvl="0" indent="-173038">
              <a:buClr>
                <a:srgbClr val="336699"/>
              </a:buClr>
              <a:buFont typeface="Wingdings" pitchFamily="2" charset="2"/>
              <a:buNone/>
            </a:pPr>
            <a:r>
              <a:rPr lang="en-CA" b="1" u="sng" baseline="0" dirty="0" smtClean="0"/>
              <a:t>Barriers to communication and productivity:</a:t>
            </a:r>
          </a:p>
          <a:p>
            <a:pPr marL="439738" indent="-173038">
              <a:buClr>
                <a:srgbClr val="336699"/>
              </a:buClr>
              <a:buFont typeface="Wingdings" pitchFamily="2" charset="2"/>
              <a:buNone/>
            </a:pPr>
            <a:endParaRPr lang="en-CA" u="none" baseline="0" dirty="0" smtClean="0"/>
          </a:p>
          <a:p>
            <a:pPr marL="439738" indent="-173038">
              <a:buClr>
                <a:srgbClr val="336699"/>
              </a:buClr>
              <a:buFont typeface="Wingdings" pitchFamily="2" charset="2"/>
              <a:buNone/>
            </a:pPr>
            <a:r>
              <a:rPr lang="en-CA" u="none" baseline="0" dirty="0" smtClean="0"/>
              <a:t>While communications technologies can improve productivity, there are inherent barriers to optimal performance that can come from these solutions including:</a:t>
            </a:r>
          </a:p>
          <a:p>
            <a:pPr algn="l">
              <a:spcAft>
                <a:spcPts val="1500"/>
              </a:spcAft>
              <a:defRPr/>
            </a:pPr>
            <a:r>
              <a:rPr lang="en-CA" sz="1200" u="none" kern="1200" baseline="0" dirty="0" smtClean="0">
                <a:solidFill>
                  <a:schemeClr val="tx1"/>
                </a:solidFill>
                <a:latin typeface="Siemens Sans" charset="0"/>
                <a:ea typeface="+mn-ea"/>
                <a:cs typeface="Arial" charset="0"/>
              </a:rPr>
              <a:t>	</a:t>
            </a:r>
            <a:r>
              <a:rPr lang="en-CA" sz="1200" dirty="0" smtClean="0">
                <a:latin typeface="Arial" pitchFamily="34" charset="0"/>
                <a:cs typeface="Arial" pitchFamily="34" charset="0"/>
              </a:rPr>
              <a:t>Complex user interface    </a:t>
            </a:r>
          </a:p>
          <a:p>
            <a:pPr algn="l">
              <a:spcAft>
                <a:spcPts val="1500"/>
              </a:spcAft>
              <a:defRPr/>
            </a:pPr>
            <a:r>
              <a:rPr lang="en-CA" sz="1200" dirty="0" smtClean="0">
                <a:latin typeface="Arial" pitchFamily="34" charset="0"/>
                <a:cs typeface="Arial" pitchFamily="34" charset="0"/>
              </a:rPr>
              <a:t>	Poor voice quality</a:t>
            </a:r>
          </a:p>
          <a:p>
            <a:pPr algn="l">
              <a:spcAft>
                <a:spcPts val="1500"/>
              </a:spcAft>
              <a:defRPr/>
            </a:pPr>
            <a:r>
              <a:rPr lang="en-CA" sz="1200" dirty="0" smtClean="0">
                <a:latin typeface="Arial" pitchFamily="34" charset="0"/>
                <a:cs typeface="Arial" pitchFamily="34" charset="0"/>
              </a:rPr>
              <a:t>	Multi-modal communication</a:t>
            </a:r>
          </a:p>
          <a:p>
            <a:pPr algn="l">
              <a:spcAft>
                <a:spcPts val="1500"/>
              </a:spcAft>
              <a:defRPr/>
            </a:pPr>
            <a:r>
              <a:rPr lang="en-CA" sz="1200" dirty="0" smtClean="0">
                <a:latin typeface="Arial" pitchFamily="34" charset="0"/>
                <a:cs typeface="Arial" pitchFamily="34" charset="0"/>
              </a:rPr>
              <a:t>	Desk top overload</a:t>
            </a:r>
          </a:p>
          <a:p>
            <a:pPr algn="l">
              <a:spcAft>
                <a:spcPts val="1500"/>
              </a:spcAft>
              <a:defRPr/>
            </a:pPr>
            <a:r>
              <a:rPr lang="en-CA" sz="1200" dirty="0" smtClean="0">
                <a:latin typeface="Arial" pitchFamily="34" charset="0"/>
                <a:cs typeface="Arial" pitchFamily="34" charset="0"/>
              </a:rPr>
              <a:t>	Poorly integrated apps</a:t>
            </a:r>
          </a:p>
          <a:p>
            <a:pPr algn="l">
              <a:spcAft>
                <a:spcPts val="1500"/>
              </a:spcAft>
              <a:defRPr/>
            </a:pPr>
            <a:r>
              <a:rPr lang="en-CA" sz="1200" dirty="0" smtClean="0">
                <a:latin typeface="Arial" pitchFamily="34" charset="0"/>
                <a:cs typeface="Arial" pitchFamily="34" charset="0"/>
              </a:rPr>
              <a:t>	Poor,</a:t>
            </a:r>
            <a:r>
              <a:rPr lang="en-CA" sz="1200" baseline="0" dirty="0" smtClean="0">
                <a:latin typeface="Arial" pitchFamily="34" charset="0"/>
                <a:cs typeface="Arial" pitchFamily="34" charset="0"/>
              </a:rPr>
              <a:t> or in many cases, non</a:t>
            </a:r>
            <a:r>
              <a:rPr lang="en-CA" sz="1200" dirty="0" smtClean="0">
                <a:latin typeface="Arial" pitchFamily="34" charset="0"/>
                <a:cs typeface="Arial" pitchFamily="34" charset="0"/>
              </a:rPr>
              <a:t>-unified communication</a:t>
            </a:r>
          </a:p>
          <a:p>
            <a:pPr algn="l">
              <a:spcAft>
                <a:spcPts val="1500"/>
              </a:spcAft>
              <a:defRPr/>
            </a:pPr>
            <a:endParaRPr lang="en-CA" sz="1200" dirty="0" smtClean="0">
              <a:latin typeface="Arial" pitchFamily="34" charset="0"/>
              <a:cs typeface="Arial" pitchFamily="34" charset="0"/>
            </a:endParaRPr>
          </a:p>
          <a:p>
            <a:pPr algn="l">
              <a:spcAft>
                <a:spcPts val="1500"/>
              </a:spcAft>
              <a:defRPr/>
            </a:pPr>
            <a:r>
              <a:rPr lang="en-CA" dirty="0" smtClean="0"/>
              <a:t>Consequences</a:t>
            </a:r>
            <a:r>
              <a:rPr lang="en-CA" baseline="0" dirty="0" smtClean="0"/>
              <a:t> mean missed opportunities for productivity improvements and missed operating goals:</a:t>
            </a:r>
          </a:p>
          <a:p>
            <a:pPr marL="439738" indent="-173038">
              <a:buClr>
                <a:srgbClr val="336699"/>
              </a:buClr>
              <a:buFont typeface="Wingdings" pitchFamily="2" charset="2"/>
              <a:buNone/>
            </a:pPr>
            <a:endParaRPr lang="en-CA" baseline="0" dirty="0" smtClean="0"/>
          </a:p>
          <a:p>
            <a:pPr algn="l">
              <a:buClr>
                <a:srgbClr val="336699"/>
              </a:buClr>
              <a:buFont typeface="Wingdings" pitchFamily="2" charset="2"/>
              <a:buNone/>
            </a:pPr>
            <a:r>
              <a:rPr lang="en-US" sz="1200" dirty="0" smtClean="0"/>
              <a:t>Improve </a:t>
            </a:r>
            <a:r>
              <a:rPr lang="en-US" sz="1200" b="1" dirty="0" smtClean="0"/>
              <a:t>transaction</a:t>
            </a:r>
            <a:r>
              <a:rPr lang="en-US" sz="1200" b="1" baseline="0" dirty="0" smtClean="0"/>
              <a:t> volume and quality</a:t>
            </a:r>
            <a:endParaRPr lang="en-CA" sz="1200" dirty="0" smtClean="0"/>
          </a:p>
          <a:p>
            <a:pPr algn="l">
              <a:buClr>
                <a:srgbClr val="336699"/>
              </a:buClr>
              <a:buFont typeface="Wingdings" pitchFamily="2" charset="2"/>
              <a:buNone/>
            </a:pPr>
            <a:r>
              <a:rPr lang="en-CA" sz="1200" dirty="0" smtClean="0"/>
              <a:t>Improve </a:t>
            </a:r>
            <a:r>
              <a:rPr lang="en-CA" sz="1200" b="1" dirty="0" smtClean="0"/>
              <a:t>operational efficiency</a:t>
            </a:r>
            <a:endParaRPr lang="en-CA" sz="1200" dirty="0" smtClean="0"/>
          </a:p>
          <a:p>
            <a:pPr algn="l">
              <a:buClr>
                <a:srgbClr val="336699"/>
              </a:buClr>
              <a:buFont typeface="Wingdings" pitchFamily="2" charset="2"/>
              <a:buNone/>
            </a:pPr>
            <a:r>
              <a:rPr lang="en-CA" sz="1200" dirty="0" smtClean="0"/>
              <a:t>Reduce </a:t>
            </a:r>
            <a:r>
              <a:rPr lang="en-CA" sz="1200" b="1" dirty="0" smtClean="0"/>
              <a:t>operating costs</a:t>
            </a:r>
            <a:endParaRPr lang="en-CA" sz="1200" dirty="0" smtClean="0"/>
          </a:p>
          <a:p>
            <a:pPr algn="l">
              <a:buClr>
                <a:srgbClr val="336699"/>
              </a:buClr>
              <a:buFont typeface="Wingdings" pitchFamily="2" charset="2"/>
              <a:buNone/>
            </a:pPr>
            <a:r>
              <a:rPr lang="en-CA" sz="1200" dirty="0" smtClean="0"/>
              <a:t>Decrease </a:t>
            </a:r>
            <a:r>
              <a:rPr lang="en-CA" sz="1200" b="1" dirty="0" smtClean="0"/>
              <a:t>response times</a:t>
            </a:r>
          </a:p>
          <a:p>
            <a:pPr marL="439738" indent="-173038">
              <a:buClr>
                <a:srgbClr val="336699"/>
              </a:buClr>
              <a:buFont typeface="Wingdings" pitchFamily="2" charset="2"/>
              <a:buNone/>
            </a:pPr>
            <a:endParaRPr lang="en-CA" dirty="0" smtClean="0"/>
          </a:p>
        </p:txBody>
      </p:sp>
      <p:sp>
        <p:nvSpPr>
          <p:cNvPr id="4" name="Slide Number Placeholder 3"/>
          <p:cNvSpPr>
            <a:spLocks noGrp="1"/>
          </p:cNvSpPr>
          <p:nvPr>
            <p:ph type="sldNum" sz="quarter" idx="10"/>
          </p:nvPr>
        </p:nvSpPr>
        <p:spPr/>
        <p:txBody>
          <a:bodyPr/>
          <a:lstStyle/>
          <a:p>
            <a:fld id="{2DA8682B-C794-4E9C-860B-5F57F513F5FB}" type="slidenum">
              <a:rPr lang="en-US" smtClean="0"/>
              <a:pPr/>
              <a:t>4</a:t>
            </a:fld>
            <a:endParaRPr lang="en-US"/>
          </a:p>
        </p:txBody>
      </p:sp>
    </p:spTree>
    <p:extLst>
      <p:ext uri="{BB962C8B-B14F-4D97-AF65-F5344CB8AC3E}">
        <p14:creationId xmlns:p14="http://schemas.microsoft.com/office/powerpoint/2010/main" val="160003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6525" indent="0">
              <a:buFont typeface="Wingdings" pitchFamily="2" charset="2"/>
              <a:buNone/>
            </a:pPr>
            <a:r>
              <a:rPr lang="en-CA" b="1" dirty="0" smtClean="0">
                <a:latin typeface="Arial"/>
                <a:cs typeface="Arial"/>
              </a:rPr>
              <a:t>A standard desk phone does not provide the scope or density of features the Trader requires to be effective and efficient.</a:t>
            </a:r>
          </a:p>
          <a:p>
            <a:pPr marL="136525" indent="0">
              <a:buFont typeface="Wingdings" pitchFamily="2" charset="2"/>
              <a:buNone/>
            </a:pPr>
            <a:endParaRPr lang="en-CA" b="1" dirty="0" smtClean="0">
              <a:latin typeface="Arial"/>
              <a:cs typeface="Arial"/>
            </a:endParaRPr>
          </a:p>
          <a:p>
            <a:pPr marL="136525" marR="0" indent="0" algn="l" defTabSz="914400" rtl="0" eaLnBrk="0" fontAlgn="base" latinLnBrk="0" hangingPunct="0">
              <a:spcBef>
                <a:spcPct val="30000"/>
              </a:spcBef>
              <a:spcAft>
                <a:spcPct val="0"/>
              </a:spcAft>
              <a:buClrTx/>
              <a:buSzTx/>
              <a:buFont typeface="Wingdings" pitchFamily="2" charset="2"/>
              <a:buNone/>
              <a:tabLst/>
              <a:defRPr/>
            </a:pPr>
            <a:r>
              <a:rPr lang="en-CA" b="1" dirty="0" smtClean="0">
                <a:latin typeface="Arial"/>
                <a:cs typeface="Arial"/>
              </a:rPr>
              <a:t>For a Trader to communicate effectively, they need many different types of connections.</a:t>
            </a:r>
            <a:r>
              <a:rPr lang="en-CA" b="1" baseline="0" dirty="0" smtClean="0">
                <a:latin typeface="Arial"/>
                <a:cs typeface="Arial"/>
              </a:rPr>
              <a:t> T</a:t>
            </a:r>
            <a:r>
              <a:rPr lang="en-CA" b="1" dirty="0" smtClean="0">
                <a:latin typeface="Arial"/>
                <a:cs typeface="Arial"/>
              </a:rPr>
              <a:t>o work efficiently, they need simultaneous access to from 4 to 16 different communications channels on a dense, easy-to-use device.</a:t>
            </a:r>
          </a:p>
          <a:p>
            <a:pPr marL="136525" indent="0">
              <a:buFont typeface="Wingdings" pitchFamily="2" charset="2"/>
              <a:buNone/>
            </a:pPr>
            <a:endParaRPr lang="en-CA" b="1" dirty="0" smtClean="0">
              <a:latin typeface="Arial"/>
              <a:cs typeface="Arial"/>
            </a:endParaRPr>
          </a:p>
          <a:p>
            <a:pPr>
              <a:buFont typeface="Wingdings" pitchFamily="2" charset="2"/>
              <a:buNone/>
              <a:defRPr/>
            </a:pPr>
            <a:r>
              <a:rPr lang="en-CA" b="1" dirty="0" smtClean="0">
                <a:latin typeface="Arial"/>
                <a:cs typeface="Arial"/>
              </a:rPr>
              <a:t>Telecom infrastructure is very expensive to lease and support.</a:t>
            </a:r>
          </a:p>
          <a:p>
            <a:pPr lvl="1">
              <a:defRPr/>
            </a:pPr>
            <a:r>
              <a:rPr lang="en-CA" sz="1200" dirty="0" smtClean="0">
                <a:latin typeface="Arial"/>
                <a:cs typeface="Arial"/>
              </a:rPr>
              <a:t>T1’s for direct lines costs over $1000 per month.</a:t>
            </a:r>
          </a:p>
          <a:p>
            <a:pPr lvl="1">
              <a:defRPr/>
            </a:pPr>
            <a:r>
              <a:rPr lang="en-CA" sz="1200" dirty="0" smtClean="0">
                <a:latin typeface="Arial"/>
                <a:cs typeface="Arial"/>
              </a:rPr>
              <a:t>Legacy PBX’s  require dedicated lines based on peak volume.</a:t>
            </a:r>
          </a:p>
          <a:p>
            <a:pPr lvl="1">
              <a:defRPr/>
            </a:pPr>
            <a:r>
              <a:rPr lang="en-CA" sz="1200" dirty="0" smtClean="0">
                <a:latin typeface="Arial"/>
                <a:cs typeface="Arial"/>
              </a:rPr>
              <a:t>Moving lines around the trading floor is complex and costly.</a:t>
            </a:r>
          </a:p>
          <a:p>
            <a:pPr lvl="1">
              <a:defRPr/>
            </a:pPr>
            <a:r>
              <a:rPr lang="en-CA" sz="1200" dirty="0" smtClean="0">
                <a:latin typeface="Arial"/>
                <a:cs typeface="Arial"/>
              </a:rPr>
              <a:t>Satellite / Cable TV delivery is awkward &amp; expensive. </a:t>
            </a:r>
          </a:p>
          <a:p>
            <a:pPr marL="0" indent="0">
              <a:buFont typeface="Wingdings" pitchFamily="2" charset="2"/>
              <a:buNone/>
              <a:defRPr/>
            </a:pPr>
            <a:endParaRPr lang="en-CA" b="1" dirty="0" smtClean="0">
              <a:latin typeface="Arial"/>
              <a:cs typeface="Arial"/>
            </a:endParaRPr>
          </a:p>
          <a:p>
            <a:pPr marL="0" marR="0" indent="0" algn="l" defTabSz="914400" rtl="0" eaLnBrk="0" fontAlgn="base" latinLnBrk="0" hangingPunct="0">
              <a:spcBef>
                <a:spcPct val="30000"/>
              </a:spcBef>
              <a:spcAft>
                <a:spcPct val="0"/>
              </a:spcAft>
              <a:buClrTx/>
              <a:buSzTx/>
              <a:buFont typeface="Wingdings" pitchFamily="2" charset="2"/>
              <a:buNone/>
              <a:tabLst/>
              <a:defRPr/>
            </a:pPr>
            <a:r>
              <a:rPr lang="en-CA" b="1" dirty="0" smtClean="0">
                <a:latin typeface="Arial"/>
                <a:cs typeface="Arial"/>
              </a:rPr>
              <a:t>A Trader ‘Turret’ or </a:t>
            </a:r>
            <a:r>
              <a:rPr lang="en-CA" b="1" dirty="0" err="1" smtClean="0">
                <a:latin typeface="Arial"/>
                <a:cs typeface="Arial"/>
              </a:rPr>
              <a:t>Dealerboard</a:t>
            </a:r>
            <a:r>
              <a:rPr lang="en-CA" b="1" dirty="0" smtClean="0">
                <a:latin typeface="Arial"/>
                <a:cs typeface="Arial"/>
              </a:rPr>
              <a:t> does not operate in isolation. There are important 3rd-party systems that must be integrated with. </a:t>
            </a:r>
          </a:p>
          <a:p>
            <a:pPr marL="0" indent="0">
              <a:buFont typeface="Wingdings" pitchFamily="2" charset="2"/>
              <a:buNone/>
              <a:defRPr/>
            </a:pPr>
            <a:endParaRPr lang="en-CA" b="1" dirty="0" smtClean="0">
              <a:latin typeface="Arial"/>
              <a:cs typeface="Arial"/>
            </a:endParaRPr>
          </a:p>
          <a:p>
            <a:pPr marL="0" indent="0">
              <a:buFont typeface="Wingdings" pitchFamily="2" charset="2"/>
              <a:buNone/>
              <a:defRPr/>
            </a:pPr>
            <a:r>
              <a:rPr lang="en-CA" b="1" dirty="0" smtClean="0">
                <a:latin typeface="Arial"/>
                <a:cs typeface="Arial"/>
              </a:rPr>
              <a:t>Many turrets / dealer boards are based on legacy analog (TDM) telephony which precludes many advanced telecom features;</a:t>
            </a:r>
          </a:p>
          <a:p>
            <a:pPr marL="0" indent="0">
              <a:buFont typeface="Wingdings" pitchFamily="2" charset="2"/>
              <a:buNone/>
              <a:defRPr/>
            </a:pPr>
            <a:endParaRPr lang="en-CA" dirty="0" smtClean="0">
              <a:latin typeface="Arial"/>
              <a:cs typeface="Arial"/>
            </a:endParaRPr>
          </a:p>
          <a:p>
            <a:pPr marL="361950" lvl="6">
              <a:buFont typeface="Wingdings" charset="0"/>
              <a:buNone/>
              <a:defRPr/>
            </a:pPr>
            <a:r>
              <a:rPr lang="en-CA" dirty="0" smtClean="0">
                <a:latin typeface="Arial"/>
                <a:cs typeface="Arial"/>
              </a:rPr>
              <a:t>  Voice over IP (VoIP)</a:t>
            </a:r>
          </a:p>
          <a:p>
            <a:pPr marL="361950" lvl="6">
              <a:buFont typeface="Wingdings" charset="0"/>
              <a:buNone/>
              <a:defRPr/>
            </a:pPr>
            <a:r>
              <a:rPr lang="en-CA" dirty="0" smtClean="0">
                <a:latin typeface="Arial"/>
                <a:cs typeface="Arial"/>
              </a:rPr>
              <a:t>  Unified Communications (UC)</a:t>
            </a:r>
          </a:p>
          <a:p>
            <a:pPr marL="361950" lvl="6">
              <a:buFont typeface="Wingdings" charset="0"/>
              <a:buNone/>
              <a:defRPr/>
            </a:pPr>
            <a:r>
              <a:rPr lang="en-CA" baseline="0" dirty="0" smtClean="0">
                <a:latin typeface="Arial"/>
                <a:cs typeface="Arial"/>
              </a:rPr>
              <a:t>  </a:t>
            </a:r>
            <a:r>
              <a:rPr lang="en-CA" dirty="0" smtClean="0">
                <a:latin typeface="Arial"/>
                <a:cs typeface="Arial"/>
              </a:rPr>
              <a:t>SIP </a:t>
            </a:r>
            <a:r>
              <a:rPr lang="en-CA" dirty="0" err="1" smtClean="0">
                <a:latin typeface="Arial"/>
                <a:cs typeface="Arial"/>
              </a:rPr>
              <a:t>Trunking</a:t>
            </a:r>
            <a:endParaRPr lang="en-CA" dirty="0" smtClean="0">
              <a:latin typeface="Arial"/>
              <a:cs typeface="Arial"/>
            </a:endParaRPr>
          </a:p>
          <a:p>
            <a:pPr marL="361950" lvl="6">
              <a:buFont typeface="Wingdings" charset="0"/>
              <a:buNone/>
              <a:defRPr/>
            </a:pPr>
            <a:r>
              <a:rPr lang="en-CA" dirty="0" smtClean="0">
                <a:latin typeface="Arial"/>
                <a:cs typeface="Arial"/>
              </a:rPr>
              <a:t>  IP Television (IPTV)</a:t>
            </a:r>
          </a:p>
          <a:p>
            <a:pPr marL="0" indent="0">
              <a:buFont typeface="Wingdings" pitchFamily="2" charset="2"/>
              <a:buNone/>
              <a:defRPr/>
            </a:pPr>
            <a:endParaRPr lang="en-CA" b="1" dirty="0" smtClean="0">
              <a:latin typeface="Arial"/>
              <a:cs typeface="Arial"/>
            </a:endParaRPr>
          </a:p>
          <a:p>
            <a:pPr marL="0" indent="0">
              <a:buFont typeface="Wingdings" pitchFamily="2" charset="2"/>
              <a:buNone/>
              <a:defRPr/>
            </a:pPr>
            <a:r>
              <a:rPr lang="en-CA" b="1" dirty="0" smtClean="0">
                <a:latin typeface="Arial"/>
                <a:cs typeface="Arial"/>
              </a:rPr>
              <a:t>Globally, financial regulation and compliance is complex and varied -- It doesn’t matter who is responsible, they all require the same information</a:t>
            </a:r>
          </a:p>
          <a:p>
            <a:pPr marL="0" indent="0">
              <a:buFont typeface="Wingdings" pitchFamily="2" charset="2"/>
              <a:buNone/>
              <a:defRPr/>
            </a:pPr>
            <a:endParaRPr lang="en-CA" dirty="0" smtClean="0">
              <a:latin typeface="Arial"/>
              <a:cs typeface="Arial"/>
            </a:endParaRPr>
          </a:p>
          <a:p>
            <a:pPr marL="276225" lvl="6">
              <a:buFont typeface="Wingdings" charset="0"/>
              <a:buNone/>
              <a:defRPr/>
            </a:pPr>
            <a:r>
              <a:rPr lang="en-CA" dirty="0" smtClean="0">
                <a:latin typeface="Arial"/>
                <a:cs typeface="Arial"/>
              </a:rPr>
              <a:t>  100% auditability and call recording</a:t>
            </a:r>
          </a:p>
          <a:p>
            <a:pPr marL="276225" lvl="6">
              <a:buFont typeface="Wingdings" charset="0"/>
              <a:buNone/>
              <a:defRPr/>
            </a:pPr>
            <a:r>
              <a:rPr lang="en-CA" dirty="0" smtClean="0">
                <a:latin typeface="Arial"/>
                <a:cs typeface="Arial"/>
              </a:rPr>
              <a:t>  Complete customer privacy</a:t>
            </a:r>
          </a:p>
          <a:p>
            <a:pPr marL="276225" lvl="6">
              <a:buFont typeface="Wingdings" charset="0"/>
              <a:buNone/>
              <a:defRPr/>
            </a:pPr>
            <a:r>
              <a:rPr lang="en-CA" dirty="0" smtClean="0">
                <a:latin typeface="Arial"/>
                <a:cs typeface="Arial"/>
              </a:rPr>
              <a:t>  Total transaction security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200">
                <a:solidFill>
                  <a:srgbClr val="000000"/>
                </a:solidFill>
                <a:latin typeface="Gill Sans" charset="0"/>
                <a:ea typeface="ヒラギノ角ゴ ProN W3" charset="0"/>
                <a:cs typeface="ヒラギノ角ゴ ProN W3" charset="0"/>
                <a:sym typeface="Gill Sans" charset="0"/>
              </a:defRPr>
            </a:lvl1pPr>
            <a:lvl2pPr marL="785372" indent="-302066" eaLnBrk="0" hangingPunct="0">
              <a:defRPr sz="11200">
                <a:solidFill>
                  <a:srgbClr val="000000"/>
                </a:solidFill>
                <a:latin typeface="Gill Sans" charset="0"/>
                <a:ea typeface="ヒラギノ角ゴ ProN W3" charset="0"/>
                <a:cs typeface="ヒラギノ角ゴ ProN W3" charset="0"/>
                <a:sym typeface="Gill Sans" charset="0"/>
              </a:defRPr>
            </a:lvl2pPr>
            <a:lvl3pPr marL="1208265" indent="-241653" eaLnBrk="0" hangingPunct="0">
              <a:defRPr sz="11200">
                <a:solidFill>
                  <a:srgbClr val="000000"/>
                </a:solidFill>
                <a:latin typeface="Gill Sans" charset="0"/>
                <a:ea typeface="ヒラギノ角ゴ ProN W3" charset="0"/>
                <a:cs typeface="ヒラギノ角ゴ ProN W3" charset="0"/>
                <a:sym typeface="Gill Sans" charset="0"/>
              </a:defRPr>
            </a:lvl3pPr>
            <a:lvl4pPr marL="1691571" indent="-241653" eaLnBrk="0" hangingPunct="0">
              <a:defRPr sz="11200">
                <a:solidFill>
                  <a:srgbClr val="000000"/>
                </a:solidFill>
                <a:latin typeface="Gill Sans" charset="0"/>
                <a:ea typeface="ヒラギノ角ゴ ProN W3" charset="0"/>
                <a:cs typeface="ヒラギノ角ゴ ProN W3" charset="0"/>
                <a:sym typeface="Gill Sans" charset="0"/>
              </a:defRPr>
            </a:lvl4pPr>
            <a:lvl5pPr marL="2174878" indent="-241653" eaLnBrk="0" hangingPunct="0">
              <a:defRPr sz="11200">
                <a:solidFill>
                  <a:srgbClr val="000000"/>
                </a:solidFill>
                <a:latin typeface="Gill Sans" charset="0"/>
                <a:ea typeface="ヒラギノ角ゴ ProN W3" charset="0"/>
                <a:cs typeface="ヒラギノ角ゴ ProN W3" charset="0"/>
                <a:sym typeface="Gill Sans" charset="0"/>
              </a:defRPr>
            </a:lvl5pPr>
            <a:lvl6pPr marL="2658184" indent="-241653"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6pPr>
            <a:lvl7pPr marL="3141490" indent="-241653"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7pPr>
            <a:lvl8pPr marL="3624796" indent="-241653"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8pPr>
            <a:lvl9pPr marL="4108102" indent="-241653" eaLnBrk="0" fontAlgn="base" hangingPunct="0">
              <a:spcBef>
                <a:spcPct val="0"/>
              </a:spcBef>
              <a:spcAft>
                <a:spcPct val="0"/>
              </a:spcAft>
              <a:defRPr sz="11200">
                <a:solidFill>
                  <a:srgbClr val="000000"/>
                </a:solidFill>
                <a:latin typeface="Gill Sans" charset="0"/>
                <a:ea typeface="ヒラギノ角ゴ ProN W3" charset="0"/>
                <a:cs typeface="ヒラギノ角ゴ ProN W3" charset="0"/>
                <a:sym typeface="Gill Sans" charset="0"/>
              </a:defRPr>
            </a:lvl9pPr>
          </a:lstStyle>
          <a:p>
            <a:pPr eaLnBrk="1" hangingPunct="1"/>
            <a:fld id="{96BD3587-39EA-F643-9967-42403C90F835}" type="slidenum">
              <a:rPr lang="en-US" sz="1300"/>
              <a:pPr eaLnBrk="1" hangingPunct="1"/>
              <a:t>5</a:t>
            </a:fld>
            <a:endParaRPr lang="en-US" sz="1300"/>
          </a:p>
        </p:txBody>
      </p:sp>
    </p:spTree>
    <p:extLst>
      <p:ext uri="{BB962C8B-B14F-4D97-AF65-F5344CB8AC3E}">
        <p14:creationId xmlns:p14="http://schemas.microsoft.com/office/powerpoint/2010/main" val="398159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BB52DF-8A3A-4521-8E03-28DE6E38FB6F}" type="slidenum">
              <a:rPr lang="en-US"/>
              <a:pPr/>
              <a:t>6</a:t>
            </a:fld>
            <a:endParaRPr lang="en-US"/>
          </a:p>
        </p:txBody>
      </p:sp>
      <p:sp>
        <p:nvSpPr>
          <p:cNvPr id="96258" name="Rectangle 2"/>
          <p:cNvSpPr>
            <a:spLocks noGrp="1" noRot="1" noChangeAspect="1" noChangeArrowheads="1" noTextEdit="1"/>
          </p:cNvSpPr>
          <p:nvPr>
            <p:ph type="sldImg"/>
          </p:nvPr>
        </p:nvSpPr>
        <p:spPr>
          <a:xfrm>
            <a:off x="457200" y="720725"/>
            <a:ext cx="6400800" cy="3600450"/>
          </a:xfrm>
          <a:ln/>
        </p:spPr>
      </p:sp>
      <p:sp>
        <p:nvSpPr>
          <p:cNvPr id="96259" name="Rectangle 3"/>
          <p:cNvSpPr>
            <a:spLocks noGrp="1" noChangeArrowheads="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t>Purpose:</a:t>
            </a:r>
            <a:r>
              <a:rPr lang="en-US" sz="1400" b="1" baseline="0" dirty="0" smtClean="0"/>
              <a:t> This summarizes how OpenScape Xpert solves the high pressure communications challenges of the trading environment.</a:t>
            </a:r>
            <a:endParaRPr lang="en-US" sz="1400" b="1" baseline="0" dirty="0" smtClean="0">
              <a:solidFill>
                <a:schemeClr val="bg1"/>
              </a:solidFill>
              <a:ea typeface="ＭＳ Ｐゴシック" charset="0"/>
            </a:endParaRPr>
          </a:p>
          <a:p>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400" b="1" dirty="0" smtClean="0">
                <a:solidFill>
                  <a:schemeClr val="bg1"/>
                </a:solidFill>
                <a:ea typeface="ＭＳ Ｐゴシック" charset="0"/>
              </a:rPr>
              <a:t>Highly-usable interface so you can </a:t>
            </a:r>
            <a:r>
              <a:rPr lang="en-GB" sz="1400" b="1" baseline="0" dirty="0" smtClean="0">
                <a:solidFill>
                  <a:schemeClr val="bg1"/>
                </a:solidFill>
                <a:ea typeface="ＭＳ Ｐゴシック" charset="0"/>
              </a:rPr>
              <a:t>customize to users high demand features </a:t>
            </a:r>
            <a:endParaRPr lang="en-US" sz="1400" b="1" dirty="0" smtClean="0">
              <a:solidFill>
                <a:schemeClr val="bg1"/>
              </a:solidFill>
              <a:ea typeface="ＭＳ Ｐゴシック" charset="0"/>
            </a:endParaRP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Users work in teams and have many calls in parallel, with more than 600 lines-per-user possible</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Teams get defined lines – with team members sharing lines – with all users having access to all team lines</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Incoming calls are shown in call queue and can be answered with individual prioritization</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Team functions: Barge in, fast call hand over, line conferencing, Quick audio conferencing</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Ring transfer for quick profile / group change </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Macro programming for defined emergency calls</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Monitoring of up to 16 lines in parallel per user</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Up to 4 handsets / microphones / headsets in use </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Voice recording available on demand, for defined lines or all lines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1" dirty="0" smtClean="0">
              <a:solidFill>
                <a:schemeClr val="bg1"/>
              </a:solidFill>
              <a:ea typeface="ＭＳ Ｐゴシック"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Open standards-based phone access to corporate resources</a:t>
            </a:r>
          </a:p>
          <a:p>
            <a:r>
              <a:rPr lang="en-US" sz="1200" dirty="0" smtClean="0"/>
              <a:t>Open approach enables system agnostic</a:t>
            </a:r>
            <a:r>
              <a:rPr lang="en-US" sz="1200" baseline="0" dirty="0" smtClean="0"/>
              <a:t> access to </a:t>
            </a:r>
            <a:r>
              <a:rPr lang="en-CA" sz="1200" baseline="0" dirty="0" smtClean="0"/>
              <a:t>existing applications and resources for a more powerful, unified and consistent user experience.</a:t>
            </a:r>
            <a:endParaRPr lang="de-DE" b="0" dirty="0" smtClean="0"/>
          </a:p>
          <a:p>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Broad application suite and open interfaces for UC integration</a:t>
            </a:r>
          </a:p>
          <a:p>
            <a:pPr>
              <a:buFontTx/>
              <a:buNone/>
            </a:pPr>
            <a:r>
              <a:rPr lang="en-US" b="0" baseline="0" noProof="0" dirty="0" smtClean="0"/>
              <a:t>Expand the capabilities of the desktop device by providing additional information or functionality via XML application support</a:t>
            </a:r>
          </a:p>
          <a:p>
            <a:pPr>
              <a:buFontTx/>
              <a:buChar char="-"/>
            </a:pPr>
            <a:r>
              <a:rPr lang="de-DE" b="0" dirty="0" smtClean="0"/>
              <a:t> XML</a:t>
            </a:r>
          </a:p>
          <a:p>
            <a:pPr>
              <a:buFontTx/>
              <a:buChar char="-"/>
            </a:pPr>
            <a:r>
              <a:rPr lang="de-DE" b="0" baseline="0" dirty="0" smtClean="0"/>
              <a:t> UC</a:t>
            </a:r>
          </a:p>
          <a:p>
            <a:pPr>
              <a:buFontTx/>
              <a:buChar char="-"/>
            </a:pPr>
            <a:r>
              <a:rPr lang="de-DE" b="0" baseline="0" dirty="0" smtClean="0"/>
              <a:t> Directory Services</a:t>
            </a:r>
          </a:p>
          <a:p>
            <a:pPr>
              <a:buFontTx/>
              <a:buChar char="-"/>
            </a:pPr>
            <a:r>
              <a:rPr lang="de-DE" b="0" baseline="0" dirty="0" smtClean="0"/>
              <a:t> instant </a:t>
            </a:r>
            <a:r>
              <a:rPr lang="de-DE" b="0" baseline="0" dirty="0" err="1" smtClean="0"/>
              <a:t>Webplay</a:t>
            </a:r>
            <a:r>
              <a:rPr lang="de-DE" b="0" baseline="0" dirty="0" smtClean="0"/>
              <a:t> - </a:t>
            </a:r>
            <a:r>
              <a:rPr lang="de-DE" b="0" baseline="0" dirty="0" err="1" smtClean="0"/>
              <a:t>voice</a:t>
            </a:r>
            <a:r>
              <a:rPr lang="de-DE" b="0" baseline="0" dirty="0" smtClean="0"/>
              <a:t> </a:t>
            </a:r>
            <a:r>
              <a:rPr lang="de-DE" b="0" baseline="0" dirty="0" err="1" smtClean="0"/>
              <a:t>recording</a:t>
            </a:r>
            <a:r>
              <a:rPr lang="de-DE" b="0" baseline="0" dirty="0" smtClean="0"/>
              <a:t> </a:t>
            </a:r>
            <a:r>
              <a:rPr lang="de-DE" b="0" baseline="0" dirty="0" err="1" smtClean="0"/>
              <a:t>solution</a:t>
            </a:r>
            <a:endParaRPr lang="de-DE" b="0" baseline="0" dirty="0" smtClean="0"/>
          </a:p>
          <a:p>
            <a:pPr>
              <a:buFontTx/>
              <a:buChar char="-"/>
            </a:pPr>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Robust, enterprise grade security with many</a:t>
            </a:r>
            <a:r>
              <a:rPr lang="en-US" sz="1400" b="1" baseline="0" dirty="0" smtClean="0">
                <a:solidFill>
                  <a:schemeClr val="bg1"/>
                </a:solidFill>
                <a:ea typeface="ＭＳ Ｐゴシック" charset="0"/>
              </a:rPr>
              <a:t> options for different security </a:t>
            </a:r>
            <a:r>
              <a:rPr lang="en-US" sz="1400" b="1" dirty="0" smtClean="0">
                <a:solidFill>
                  <a:schemeClr val="bg1"/>
                </a:solidFill>
                <a:ea typeface="ＭＳ Ｐゴシック" charset="0"/>
              </a:rPr>
              <a:t>policies.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Siemens Sans" charset="0"/>
                <a:ea typeface="MS PGothic" pitchFamily="34" charset="-128"/>
                <a:cs typeface="ＭＳ Ｐゴシック"/>
              </a:rPr>
              <a:t>A high level of security is maintained in all areas of the product: Access is protected by pass words for administration and users. The password policy comes with powerful configuration options. Data connections for management are using secure protocols and both signaling and voice (media) connections can be secured by standard means.</a:t>
            </a:r>
            <a:endParaRPr lang="en-CA" sz="1200" kern="1200" dirty="0" smtClean="0">
              <a:solidFill>
                <a:schemeClr val="tx1"/>
              </a:solidFill>
              <a:latin typeface="Siemens Sans" charset="0"/>
              <a:ea typeface="MS PGothic" pitchFamily="34" charset="-128"/>
              <a:cs typeface="ＭＳ Ｐゴシック"/>
            </a:endParaRPr>
          </a:p>
          <a:p>
            <a:pPr>
              <a:buFontTx/>
              <a:buNone/>
            </a:pPr>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Mature proven</a:t>
            </a:r>
            <a:r>
              <a:rPr lang="en-US" sz="1400" b="1" baseline="0" dirty="0" smtClean="0">
                <a:solidFill>
                  <a:schemeClr val="bg1"/>
                </a:solidFill>
                <a:ea typeface="ＭＳ Ｐゴシック" charset="0"/>
              </a:rPr>
              <a:t> award winning solution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dirty="0" smtClean="0">
                <a:solidFill>
                  <a:srgbClr val="000000"/>
                </a:solidFill>
              </a:rPr>
              <a:t>Award-winning OpenScape IP voice solutions are mature and easy-to-integrate</a:t>
            </a:r>
          </a:p>
          <a:p>
            <a:endParaRPr lang="en-US" dirty="0"/>
          </a:p>
        </p:txBody>
      </p:sp>
    </p:spTree>
    <p:extLst>
      <p:ext uri="{BB962C8B-B14F-4D97-AF65-F5344CB8AC3E}">
        <p14:creationId xmlns:p14="http://schemas.microsoft.com/office/powerpoint/2010/main" val="366728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t>Purpose:</a:t>
            </a:r>
            <a:r>
              <a:rPr lang="en-US" sz="1400" b="1" baseline="0" dirty="0" smtClean="0"/>
              <a:t> This summarizes how OpenScape Xpert solves the high pressure communications challenges of the trading environment.</a:t>
            </a:r>
            <a:endParaRPr lang="en-US" sz="1400" b="1" baseline="0" dirty="0" smtClean="0">
              <a:solidFill>
                <a:schemeClr val="bg1"/>
              </a:solidFill>
              <a:ea typeface="ＭＳ Ｐゴシック"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1" dirty="0" smtClean="0">
              <a:solidFill>
                <a:schemeClr val="bg1"/>
              </a:solidFill>
              <a:ea typeface="ＭＳ Ｐゴシック"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Robust, enterprise grade security with many</a:t>
            </a:r>
            <a:r>
              <a:rPr lang="en-US" sz="1400" b="1" baseline="0" dirty="0" smtClean="0">
                <a:solidFill>
                  <a:schemeClr val="bg1"/>
                </a:solidFill>
                <a:ea typeface="ＭＳ Ｐゴシック" charset="0"/>
              </a:rPr>
              <a:t> options for different security </a:t>
            </a:r>
            <a:r>
              <a:rPr lang="en-US" sz="1400" b="1" dirty="0" smtClean="0">
                <a:solidFill>
                  <a:schemeClr val="bg1"/>
                </a:solidFill>
                <a:ea typeface="ＭＳ Ｐゴシック" charset="0"/>
              </a:rPr>
              <a:t>policies.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Siemens Sans" charset="0"/>
                <a:ea typeface="MS PGothic" pitchFamily="34" charset="-128"/>
                <a:cs typeface="ＭＳ Ｐゴシック"/>
              </a:rPr>
              <a:t>A high level of security is maintained in all areas of the product: Access is protected by passwords for administration and users. The password policy comes with powerful configuration options. Data connections for management are using secure protocols and both signaling and voice (media) connections can be secured by standard means.</a:t>
            </a:r>
            <a:endParaRPr lang="en-CA" sz="1200" kern="1200" dirty="0" smtClean="0">
              <a:solidFill>
                <a:schemeClr val="tx1"/>
              </a:solidFill>
              <a:latin typeface="Siemens Sans" charset="0"/>
              <a:ea typeface="MS PGothic" pitchFamily="34" charset="-128"/>
              <a:cs typeface="ＭＳ Ｐゴシック"/>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b="1" dirty="0" smtClean="0">
              <a:solidFill>
                <a:schemeClr val="bg1"/>
              </a:solidFill>
              <a:ea typeface="ＭＳ Ｐゴシック"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Open standards-based phone access to corporate resources</a:t>
            </a:r>
          </a:p>
          <a:p>
            <a:r>
              <a:rPr lang="en-US" sz="1200" dirty="0" smtClean="0"/>
              <a:t>Open approach enables system agnostic</a:t>
            </a:r>
            <a:r>
              <a:rPr lang="en-US" sz="1200" baseline="0" dirty="0" smtClean="0"/>
              <a:t> access to </a:t>
            </a:r>
            <a:r>
              <a:rPr lang="en-CA" sz="1200" baseline="0" dirty="0" smtClean="0"/>
              <a:t>existing applications and resources for a more powerful, unified and consistent user experience.</a:t>
            </a:r>
            <a:endParaRPr lang="de-DE" b="0" dirty="0" smtClean="0"/>
          </a:p>
          <a:p>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Broad application suite and open interfaces for UC integration</a:t>
            </a:r>
          </a:p>
          <a:p>
            <a:pPr>
              <a:buFontTx/>
              <a:buNone/>
            </a:pPr>
            <a:r>
              <a:rPr lang="en-US" b="0" baseline="0" noProof="0" dirty="0" smtClean="0"/>
              <a:t>Expand the capabilities of the desktop device by providing additional information or functionality via XML application support</a:t>
            </a:r>
          </a:p>
          <a:p>
            <a:pPr>
              <a:buFontTx/>
              <a:buChar char="-"/>
            </a:pPr>
            <a:r>
              <a:rPr lang="de-DE" b="0" dirty="0" smtClean="0"/>
              <a:t> XML</a:t>
            </a:r>
          </a:p>
          <a:p>
            <a:pPr>
              <a:buFontTx/>
              <a:buChar char="-"/>
            </a:pPr>
            <a:r>
              <a:rPr lang="de-DE" b="0" baseline="0" dirty="0" smtClean="0"/>
              <a:t> UC</a:t>
            </a:r>
          </a:p>
          <a:p>
            <a:pPr>
              <a:buFontTx/>
              <a:buChar char="-"/>
            </a:pPr>
            <a:r>
              <a:rPr lang="de-DE" b="0" baseline="0" dirty="0" smtClean="0"/>
              <a:t> Directory Services</a:t>
            </a:r>
          </a:p>
          <a:p>
            <a:pPr>
              <a:buFontTx/>
              <a:buChar char="-"/>
            </a:pPr>
            <a:r>
              <a:rPr lang="de-DE" b="0" baseline="0" dirty="0" smtClean="0"/>
              <a:t> </a:t>
            </a:r>
            <a:r>
              <a:rPr lang="de-DE" b="0" baseline="0" dirty="0" err="1" smtClean="0"/>
              <a:t>instant</a:t>
            </a:r>
            <a:r>
              <a:rPr lang="de-DE" b="0" baseline="0" dirty="0" smtClean="0"/>
              <a:t> </a:t>
            </a:r>
            <a:r>
              <a:rPr lang="de-DE" b="0" baseline="0" dirty="0" err="1" smtClean="0"/>
              <a:t>Webplay</a:t>
            </a:r>
            <a:endParaRPr lang="de-DE" b="0" baseline="0" dirty="0" smtClean="0"/>
          </a:p>
          <a:p>
            <a:pPr>
              <a:buFontTx/>
              <a:buChar char="-"/>
            </a:pPr>
            <a:r>
              <a:rPr lang="de-DE" b="0" baseline="0" dirty="0" smtClean="0"/>
              <a:t> </a:t>
            </a:r>
            <a:r>
              <a:rPr lang="de-DE" b="0" baseline="0" dirty="0" err="1" smtClean="0"/>
              <a:t>Voice</a:t>
            </a:r>
            <a:r>
              <a:rPr lang="de-DE" b="0" baseline="0" dirty="0" smtClean="0"/>
              <a:t> </a:t>
            </a:r>
            <a:r>
              <a:rPr lang="de-DE" b="0" baseline="0" dirty="0" err="1" smtClean="0"/>
              <a:t>recording</a:t>
            </a:r>
            <a:r>
              <a:rPr lang="de-DE" b="0" baseline="0" dirty="0" smtClean="0"/>
              <a:t> </a:t>
            </a:r>
            <a:r>
              <a:rPr lang="de-DE" b="0" baseline="0" dirty="0" err="1" smtClean="0"/>
              <a:t>solution</a:t>
            </a:r>
            <a:endParaRPr lang="de-DE" b="0" baseline="0" dirty="0" smtClean="0"/>
          </a:p>
          <a:p>
            <a:pPr>
              <a:buFontTx/>
              <a:buChar char="-"/>
            </a:pPr>
            <a:endParaRPr lang="de-DE" b="0" dirty="0" smtClean="0"/>
          </a:p>
          <a:p>
            <a:pPr>
              <a:buFontTx/>
              <a:buNone/>
            </a:pPr>
            <a:endParaRPr lang="de-DE"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bg1"/>
                </a:solidFill>
                <a:ea typeface="ＭＳ Ｐゴシック" charset="0"/>
              </a:rPr>
              <a:t>Mature proven</a:t>
            </a:r>
            <a:r>
              <a:rPr lang="en-US" sz="1400" b="1" baseline="0" dirty="0" smtClean="0">
                <a:solidFill>
                  <a:schemeClr val="bg1"/>
                </a:solidFill>
                <a:ea typeface="ＭＳ Ｐゴシック" charset="0"/>
              </a:rPr>
              <a:t> award winning solution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dirty="0" smtClean="0">
                <a:solidFill>
                  <a:srgbClr val="000000"/>
                </a:solidFill>
              </a:rPr>
              <a:t>Award-winning OpenScape IP voice solutions are mature and easy-to-integrate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40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400" b="1" dirty="0" smtClean="0">
                <a:solidFill>
                  <a:schemeClr val="bg1"/>
                </a:solidFill>
                <a:ea typeface="ＭＳ Ｐゴシック" charset="0"/>
              </a:rPr>
              <a:t>Highly-usable interface so you can </a:t>
            </a:r>
            <a:r>
              <a:rPr lang="en-GB" sz="1400" b="1" baseline="0" dirty="0" smtClean="0">
                <a:solidFill>
                  <a:schemeClr val="bg1"/>
                </a:solidFill>
                <a:ea typeface="ＭＳ Ｐゴシック" charset="0"/>
              </a:rPr>
              <a:t>customize to users high demand features </a:t>
            </a:r>
            <a:endParaRPr lang="en-US" sz="1400" b="1" dirty="0" smtClean="0">
              <a:solidFill>
                <a:schemeClr val="bg1"/>
              </a:solidFill>
              <a:ea typeface="ＭＳ Ｐゴシック" charset="0"/>
            </a:endParaRP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Users work in teams and have many calls in parallel, with more than 600 lines-per-user possible</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Teams get defined lines – with team members sharing lines – with all users having access to all team lines</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Incoming calls are shown in call queue and can be answered with individual prioritization</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Team functions: Barge in, fast call hand over, line conferencing, Quick audio conferencing</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Ring transfer for quick profile / group change </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Macro programming for defined emergency calls</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Monitoring of up to 16 lines in parallel per user</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Up to 4 handsets / microphones / headsets in use </a:t>
            </a:r>
          </a:p>
          <a:p>
            <a:pPr marL="171450" indent="-171450" defTabSz="801688">
              <a:lnSpc>
                <a:spcPct val="95000"/>
              </a:lnSpc>
              <a:spcAft>
                <a:spcPts val="1200"/>
              </a:spcAft>
              <a:buClr>
                <a:schemeClr val="tx2"/>
              </a:buClr>
              <a:buFont typeface="Wingdings" pitchFamily="2" charset="2"/>
              <a:buChar char="§"/>
            </a:pPr>
            <a:r>
              <a:rPr lang="en-US" sz="1400" dirty="0" smtClean="0">
                <a:solidFill>
                  <a:srgbClr val="000000"/>
                </a:solidFill>
              </a:rPr>
              <a:t>Voice recording available on demand, for defined lines or all lines</a:t>
            </a:r>
          </a:p>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7</a:t>
            </a:fld>
            <a:endParaRPr lang="en-US"/>
          </a:p>
        </p:txBody>
      </p:sp>
    </p:spTree>
    <p:extLst>
      <p:ext uri="{BB962C8B-B14F-4D97-AF65-F5344CB8AC3E}">
        <p14:creationId xmlns:p14="http://schemas.microsoft.com/office/powerpoint/2010/main" val="163678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BB52DF-8A3A-4521-8E03-28DE6E38FB6F}" type="slidenum">
              <a:rPr lang="en-US"/>
              <a:pPr/>
              <a:t>8</a:t>
            </a:fld>
            <a:endParaRPr lang="en-US"/>
          </a:p>
        </p:txBody>
      </p:sp>
      <p:sp>
        <p:nvSpPr>
          <p:cNvPr id="96258" name="Rectangle 2"/>
          <p:cNvSpPr>
            <a:spLocks noGrp="1" noRot="1" noChangeAspect="1" noChangeArrowheads="1" noTextEdit="1"/>
          </p:cNvSpPr>
          <p:nvPr>
            <p:ph type="sldImg"/>
          </p:nvPr>
        </p:nvSpPr>
        <p:spPr>
          <a:xfrm>
            <a:off x="457200" y="720725"/>
            <a:ext cx="6400800" cy="3600450"/>
          </a:xfrm>
          <a:ln/>
        </p:spPr>
      </p:sp>
      <p:sp>
        <p:nvSpPr>
          <p:cNvPr id="96259" name="Rectangle 3"/>
          <p:cNvSpPr>
            <a:spLocks noGrp="1" noChangeArrowheads="1"/>
          </p:cNvSpPr>
          <p:nvPr>
            <p:ph type="body" idx="1"/>
          </p:nvPr>
        </p:nvSpPr>
        <p:spPr/>
        <p:txBody>
          <a:bodyPr/>
          <a:lstStyle/>
          <a:p>
            <a:r>
              <a:rPr lang="en-CA" dirty="0" smtClean="0"/>
              <a:t>The need</a:t>
            </a:r>
            <a:r>
              <a:rPr lang="en-CA" baseline="0" dirty="0" smtClean="0"/>
              <a:t> for extreme communications capabilities in the trading environment is evident in the nature of the business. The combination of high pressure, high volume, multi channel communications means users and administrator needs extreme technologies to support these needs. </a:t>
            </a:r>
          </a:p>
          <a:p>
            <a:endParaRPr lang="en-CA" baseline="0" dirty="0" smtClean="0"/>
          </a:p>
          <a:p>
            <a:r>
              <a:rPr lang="en-CA" baseline="0" dirty="0" smtClean="0"/>
              <a:t>OpenScape Xpert delivers the dramatic numbers needs for high performing communications capabilities including:</a:t>
            </a:r>
          </a:p>
          <a:p>
            <a:pPr>
              <a:buFont typeface="Arial" pitchFamily="34" charset="0"/>
              <a:buChar char="•"/>
            </a:pPr>
            <a:r>
              <a:rPr lang="en-CA" baseline="0" dirty="0" smtClean="0"/>
              <a:t>High customization capabilities both across the communications process and deeply for each user</a:t>
            </a:r>
          </a:p>
          <a:p>
            <a:pPr>
              <a:buFont typeface="Arial" pitchFamily="34" charset="0"/>
              <a:buChar char="•"/>
            </a:pPr>
            <a:r>
              <a:rPr lang="en-CA" baseline="0" dirty="0" smtClean="0"/>
              <a:t>Mass and simultaneous communication outreach capabilities</a:t>
            </a:r>
          </a:p>
          <a:p>
            <a:pPr>
              <a:buFont typeface="Arial" pitchFamily="34" charset="0"/>
              <a:buChar char="•"/>
            </a:pPr>
            <a:r>
              <a:rPr lang="en-CA" baseline="0" dirty="0" smtClean="0"/>
              <a:t>Combine large numbers of active lines with numerous users for intense synchronization when needed</a:t>
            </a:r>
          </a:p>
          <a:p>
            <a:pPr marL="228600" indent="-228600" fontAlgn="auto">
              <a:spcBef>
                <a:spcPts val="0"/>
              </a:spcBef>
              <a:spcAft>
                <a:spcPts val="0"/>
              </a:spcAft>
              <a:defRPr/>
            </a:pPr>
            <a:endParaRPr lang="en-US" dirty="0" smtClean="0">
              <a:latin typeface="Siemens Sans" pitchFamily="2" charset="0"/>
            </a:endParaRPr>
          </a:p>
          <a:p>
            <a:pPr marL="112713" marR="0" indent="-112713" algn="l" defTabSz="914400" rtl="0" eaLnBrk="1" fontAlgn="base" latinLnBrk="0" hangingPunct="1">
              <a:lnSpc>
                <a:spcPct val="100000"/>
              </a:lnSpc>
              <a:spcBef>
                <a:spcPct val="30000"/>
              </a:spcBef>
              <a:spcAft>
                <a:spcPct val="0"/>
              </a:spcAft>
              <a:buClrTx/>
              <a:buSzTx/>
              <a:buFontTx/>
              <a:buChar char="•"/>
              <a:tabLst/>
              <a:defRPr/>
            </a:pPr>
            <a:endParaRPr lang="en-CA" sz="1200" b="1" dirty="0" smtClean="0"/>
          </a:p>
        </p:txBody>
      </p:sp>
    </p:spTree>
    <p:extLst>
      <p:ext uri="{BB962C8B-B14F-4D97-AF65-F5344CB8AC3E}">
        <p14:creationId xmlns:p14="http://schemas.microsoft.com/office/powerpoint/2010/main" val="271775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1" kern="1200" baseline="0" dirty="0" smtClean="0">
                <a:solidFill>
                  <a:schemeClr val="tx1"/>
                </a:solidFill>
                <a:latin typeface="Siemens Sans" charset="0"/>
                <a:ea typeface="ＭＳ Ｐゴシック" charset="0"/>
                <a:cs typeface="Arial" charset="0"/>
              </a:rPr>
              <a:t>When every second counts, OpenScape Xpert delivers complete control with extensive, robust features you need to be more productive</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Touch screen user interface - </a:t>
            </a:r>
            <a:r>
              <a:rPr lang="en-CA" sz="1200" b="0" kern="1200" baseline="0" dirty="0" smtClean="0">
                <a:solidFill>
                  <a:schemeClr val="tx1"/>
                </a:solidFill>
                <a:latin typeface="Siemens Sans" charset="0"/>
                <a:ea typeface="ＭＳ Ｐゴシック" charset="0"/>
                <a:cs typeface="Arial" charset="0"/>
              </a:rPr>
              <a:t>Lightning-fast </a:t>
            </a:r>
            <a:r>
              <a:rPr lang="en-CA" sz="1200" kern="1200" baseline="0" dirty="0" smtClean="0">
                <a:solidFill>
                  <a:schemeClr val="tx1"/>
                </a:solidFill>
                <a:latin typeface="Siemens Sans" charset="0"/>
                <a:ea typeface="ＭＳ Ｐゴシック" charset="0"/>
                <a:cs typeface="Arial" charset="0"/>
              </a:rPr>
              <a:t>access to 60 user-defined, colour-keyed fields at 200 successive levels or "pages“, provides 6000 feature, repertory/autodial or line keys.</a:t>
            </a:r>
          </a:p>
          <a:p>
            <a:endParaRPr lang="en-CA" sz="1200"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Electronic telephone directory (ETD) – </a:t>
            </a:r>
            <a:r>
              <a:rPr lang="en-CA" sz="1200" b="0" kern="1200" baseline="0" dirty="0" smtClean="0">
                <a:solidFill>
                  <a:schemeClr val="tx1"/>
                </a:solidFill>
                <a:latin typeface="Siemens Sans" charset="0"/>
                <a:ea typeface="ＭＳ Ｐゴシック" charset="0"/>
                <a:cs typeface="Arial" charset="0"/>
              </a:rPr>
              <a:t>An </a:t>
            </a:r>
            <a:r>
              <a:rPr lang="en-CA" sz="1200" kern="1200" baseline="0" dirty="0" smtClean="0">
                <a:solidFill>
                  <a:schemeClr val="tx1"/>
                </a:solidFill>
                <a:latin typeface="Siemens Sans" charset="0"/>
                <a:ea typeface="ＭＳ Ｐゴシック" charset="0"/>
                <a:cs typeface="Arial" charset="0"/>
              </a:rPr>
              <a:t>electronic telephone directory contains up to 6,000 local and 15,000 global speed-dial entries. Calls are placed using an alphanumeric search method. As the user programs repertory/autodial keys, the ETD is automatically updated. In addition, the call memory automatically stores and lists the last 100 calls, for fast call-back and can be integrated with Microsoft Outlook.</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Line sharing - </a:t>
            </a:r>
            <a:r>
              <a:rPr lang="en-CA" sz="1200" b="0" kern="1200" baseline="0" dirty="0" smtClean="0">
                <a:solidFill>
                  <a:schemeClr val="tx1"/>
                </a:solidFill>
                <a:latin typeface="Siemens Sans" charset="0"/>
                <a:ea typeface="ＭＳ Ｐゴシック" charset="0"/>
                <a:cs typeface="Arial" charset="0"/>
              </a:rPr>
              <a:t>Xpert can share over 4000 lines </a:t>
            </a:r>
            <a:r>
              <a:rPr lang="en-CA" sz="1200" kern="1200" baseline="0" dirty="0" smtClean="0">
                <a:solidFill>
                  <a:schemeClr val="tx1"/>
                </a:solidFill>
                <a:latin typeface="Siemens Sans" charset="0"/>
                <a:ea typeface="ＭＳ Ｐゴシック" charset="0"/>
                <a:cs typeface="Arial" charset="0"/>
              </a:rPr>
              <a:t>within or between groups, allowing any user to quickly and easily call any line, transfer the line to another user, or restrict access to a selected line. </a:t>
            </a:r>
            <a:r>
              <a:rPr lang="en-CA" sz="1200" b="1" kern="1200" baseline="0" dirty="0" smtClean="0">
                <a:solidFill>
                  <a:srgbClr val="FF0000"/>
                </a:solidFill>
                <a:latin typeface="Siemens Sans" charset="0"/>
                <a:ea typeface="ＭＳ Ｐゴシック" charset="0"/>
                <a:cs typeface="Arial" charset="0"/>
              </a:rPr>
              <a:t>Up to seven users can speak on the same line simultaneously.</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Powerful conferencing - OpenScape Xpert </a:t>
            </a:r>
            <a:r>
              <a:rPr lang="en-CA" sz="1200" kern="1200" baseline="0" dirty="0" smtClean="0">
                <a:solidFill>
                  <a:schemeClr val="tx1"/>
                </a:solidFill>
                <a:latin typeface="Siemens Sans" charset="0"/>
                <a:ea typeface="ＭＳ Ｐゴシック" charset="0"/>
                <a:cs typeface="Arial" charset="0"/>
              </a:rPr>
              <a:t>can support dynamic and </a:t>
            </a:r>
            <a:r>
              <a:rPr lang="en-CA" sz="1200" kern="1200" baseline="0" dirty="0" err="1" smtClean="0">
                <a:solidFill>
                  <a:schemeClr val="tx1"/>
                </a:solidFill>
                <a:latin typeface="Siemens Sans" charset="0"/>
                <a:ea typeface="ＭＳ Ｐゴシック" charset="0"/>
                <a:cs typeface="Arial" charset="0"/>
              </a:rPr>
              <a:t>preset</a:t>
            </a:r>
            <a:r>
              <a:rPr lang="en-CA" sz="1200" kern="1200" baseline="0" dirty="0" smtClean="0">
                <a:solidFill>
                  <a:schemeClr val="tx1"/>
                </a:solidFill>
                <a:latin typeface="Siemens Sans" charset="0"/>
                <a:ea typeface="ＭＳ Ｐゴシック" charset="0"/>
                <a:cs typeface="Arial" charset="0"/>
              </a:rPr>
              <a:t> conferencing.</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Speech monitoring - </a:t>
            </a:r>
            <a:r>
              <a:rPr lang="en-CA" sz="1200" b="0" kern="1200" baseline="0" dirty="0" smtClean="0">
                <a:solidFill>
                  <a:schemeClr val="tx1"/>
                </a:solidFill>
                <a:latin typeface="Siemens Sans" charset="0"/>
                <a:ea typeface="ＭＳ Ｐゴシック" charset="0"/>
                <a:cs typeface="Arial" charset="0"/>
              </a:rPr>
              <a:t>Each position supports </a:t>
            </a:r>
            <a:r>
              <a:rPr lang="en-CA" sz="1200" kern="1200" baseline="0" dirty="0" smtClean="0">
                <a:solidFill>
                  <a:schemeClr val="tx1"/>
                </a:solidFill>
                <a:latin typeface="Siemens Sans" charset="0"/>
                <a:ea typeface="ＭＳ Ｐゴシック" charset="0"/>
                <a:cs typeface="Arial" charset="0"/>
              </a:rPr>
              <a:t>simultaneous speech monitoring on up to 16 lines that can be dynamically selected.</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Open-line broadcasting - </a:t>
            </a:r>
            <a:r>
              <a:rPr lang="en-CA" sz="1200" b="0" kern="1200" baseline="0" dirty="0" smtClean="0">
                <a:solidFill>
                  <a:schemeClr val="tx1"/>
                </a:solidFill>
                <a:latin typeface="Siemens Sans" charset="0"/>
                <a:ea typeface="ＭＳ Ｐゴシック" charset="0"/>
                <a:cs typeface="Arial" charset="0"/>
              </a:rPr>
              <a:t>Users can make </a:t>
            </a:r>
            <a:r>
              <a:rPr lang="en-CA" sz="1200" kern="1200" baseline="0" dirty="0" smtClean="0">
                <a:solidFill>
                  <a:schemeClr val="tx1"/>
                </a:solidFill>
                <a:latin typeface="Siemens Sans" charset="0"/>
                <a:ea typeface="ＭＳ Ｐゴシック" charset="0"/>
                <a:cs typeface="Arial" charset="0"/>
              </a:rPr>
              <a:t>simultaneous announcements to up to 16 open lines in each of ten configurable groups by pressing a single key and talking, or by using an external line as the voice source for the broadcast.</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Centralized IP recording – </a:t>
            </a:r>
            <a:r>
              <a:rPr lang="en-CA" sz="1200" b="0" kern="1200" baseline="0" dirty="0" smtClean="0">
                <a:solidFill>
                  <a:schemeClr val="tx1"/>
                </a:solidFill>
                <a:latin typeface="Siemens Sans" charset="0"/>
                <a:ea typeface="ＭＳ Ｐゴシック" charset="0"/>
                <a:cs typeface="Arial" charset="0"/>
              </a:rPr>
              <a:t>Optional </a:t>
            </a:r>
            <a:r>
              <a:rPr lang="en-CA" sz="1200" kern="1200" baseline="0" dirty="0" smtClean="0">
                <a:solidFill>
                  <a:schemeClr val="tx1"/>
                </a:solidFill>
                <a:latin typeface="Siemens Sans" charset="0"/>
                <a:ea typeface="ＭＳ Ｐゴシック" charset="0"/>
                <a:cs typeface="Arial" charset="0"/>
              </a:rPr>
              <a:t>centralized voice recording software allows all the available voice devices to be recorded.</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Voice devices - </a:t>
            </a:r>
            <a:r>
              <a:rPr lang="en-CA" sz="1200" b="0" kern="1200" baseline="0" dirty="0" smtClean="0">
                <a:solidFill>
                  <a:schemeClr val="tx1"/>
                </a:solidFill>
                <a:latin typeface="Siemens Sans" charset="0"/>
                <a:ea typeface="ＭＳ Ｐゴシック" charset="0"/>
                <a:cs typeface="Arial" charset="0"/>
              </a:rPr>
              <a:t>Each position supports four </a:t>
            </a:r>
            <a:r>
              <a:rPr lang="en-CA" sz="1200" kern="1200" baseline="0" dirty="0" smtClean="0">
                <a:solidFill>
                  <a:schemeClr val="tx1"/>
                </a:solidFill>
                <a:latin typeface="Siemens Sans" charset="0"/>
                <a:ea typeface="ＭＳ Ｐゴシック" charset="0"/>
                <a:cs typeface="Arial" charset="0"/>
              </a:rPr>
              <a:t>simultaneous devices (handset, headsets or goosenecks microphones) and up to 16 monitoring channels.</a:t>
            </a:r>
          </a:p>
          <a:p>
            <a:endParaRPr lang="en-CA" sz="1200" b="1" kern="1200" baseline="0" dirty="0" smtClean="0">
              <a:solidFill>
                <a:schemeClr val="tx1"/>
              </a:solidFill>
              <a:latin typeface="Siemens Sans" charset="0"/>
              <a:ea typeface="ＭＳ Ｐゴシック" charset="0"/>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9</a:t>
            </a:fld>
            <a:endParaRPr lang="en-US"/>
          </a:p>
        </p:txBody>
      </p:sp>
    </p:spTree>
    <p:extLst>
      <p:ext uri="{BB962C8B-B14F-4D97-AF65-F5344CB8AC3E}">
        <p14:creationId xmlns:p14="http://schemas.microsoft.com/office/powerpoint/2010/main" val="217943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1" kern="1200" baseline="0" dirty="0" smtClean="0">
                <a:solidFill>
                  <a:schemeClr val="tx1"/>
                </a:solidFill>
                <a:latin typeface="Siemens Sans" charset="0"/>
                <a:ea typeface="ＭＳ Ｐゴシック" charset="0"/>
                <a:cs typeface="Arial" charset="0"/>
              </a:rPr>
              <a:t>When every second counts, OpenScape Xpert delivers complete control with extensive, robust features you need to be more productive</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Touch screen user interface - </a:t>
            </a:r>
            <a:r>
              <a:rPr lang="en-CA" sz="1200" b="0" kern="1200" baseline="0" dirty="0" smtClean="0">
                <a:solidFill>
                  <a:schemeClr val="tx1"/>
                </a:solidFill>
                <a:latin typeface="Siemens Sans" charset="0"/>
                <a:ea typeface="ＭＳ Ｐゴシック" charset="0"/>
                <a:cs typeface="Arial" charset="0"/>
              </a:rPr>
              <a:t>Lightning-fast </a:t>
            </a:r>
            <a:r>
              <a:rPr lang="en-CA" sz="1200" kern="1200" baseline="0" dirty="0" smtClean="0">
                <a:solidFill>
                  <a:schemeClr val="tx1"/>
                </a:solidFill>
                <a:latin typeface="Siemens Sans" charset="0"/>
                <a:ea typeface="ＭＳ Ｐゴシック" charset="0"/>
                <a:cs typeface="Arial" charset="0"/>
              </a:rPr>
              <a:t>access to 60 user-defined, colour-keyed fields at 200 successive levels or "pages“, provides 6000 feature, repertory/autodial or line keys.</a:t>
            </a:r>
          </a:p>
          <a:p>
            <a:endParaRPr lang="en-CA" sz="1200"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Electronic telephone directory (ETD) – </a:t>
            </a:r>
            <a:r>
              <a:rPr lang="en-CA" sz="1200" b="0" kern="1200" baseline="0" dirty="0" smtClean="0">
                <a:solidFill>
                  <a:schemeClr val="tx1"/>
                </a:solidFill>
                <a:latin typeface="Siemens Sans" charset="0"/>
                <a:ea typeface="ＭＳ Ｐゴシック" charset="0"/>
                <a:cs typeface="Arial" charset="0"/>
              </a:rPr>
              <a:t>An </a:t>
            </a:r>
            <a:r>
              <a:rPr lang="en-CA" sz="1200" kern="1200" baseline="0" dirty="0" smtClean="0">
                <a:solidFill>
                  <a:schemeClr val="tx1"/>
                </a:solidFill>
                <a:latin typeface="Siemens Sans" charset="0"/>
                <a:ea typeface="ＭＳ Ｐゴシック" charset="0"/>
                <a:cs typeface="Arial" charset="0"/>
              </a:rPr>
              <a:t>electronic telephone directory contains up to 6,000 local and 15,000 global speed-dial entries. Calls are placed using an alphanumeric search method. As the user programs repertory/autodial keys, the ETD is automatically updated. In addition, the call memory automatically stores and lists the last 100 calls, for fast call-back and can be integrated with Microsoft Outlook.</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Line sharing - </a:t>
            </a:r>
            <a:r>
              <a:rPr lang="en-CA" sz="1200" b="0" kern="1200" baseline="0" dirty="0" smtClean="0">
                <a:solidFill>
                  <a:schemeClr val="tx1"/>
                </a:solidFill>
                <a:latin typeface="Siemens Sans" charset="0"/>
                <a:ea typeface="ＭＳ Ｐゴシック" charset="0"/>
                <a:cs typeface="Arial" charset="0"/>
              </a:rPr>
              <a:t>Xpert can share over 4000 lines </a:t>
            </a:r>
            <a:r>
              <a:rPr lang="en-CA" sz="1200" kern="1200" baseline="0" dirty="0" smtClean="0">
                <a:solidFill>
                  <a:schemeClr val="tx1"/>
                </a:solidFill>
                <a:latin typeface="Siemens Sans" charset="0"/>
                <a:ea typeface="ＭＳ Ｐゴシック" charset="0"/>
                <a:cs typeface="Arial" charset="0"/>
              </a:rPr>
              <a:t>within or between groups, allowing any user to quickly and easily call any line, transfer the line to another user, or restrict access to a selected line. </a:t>
            </a:r>
            <a:r>
              <a:rPr lang="en-CA" sz="1200" b="1" kern="1200" baseline="0" dirty="0" smtClean="0">
                <a:solidFill>
                  <a:srgbClr val="FF0000"/>
                </a:solidFill>
                <a:latin typeface="Siemens Sans" charset="0"/>
                <a:ea typeface="ＭＳ Ｐゴシック" charset="0"/>
                <a:cs typeface="Arial" charset="0"/>
              </a:rPr>
              <a:t>Up to seven users can speak on the same line simultaneously.</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Powerful conferencing - OpenScape Xpert </a:t>
            </a:r>
            <a:r>
              <a:rPr lang="en-CA" sz="1200" kern="1200" baseline="0" dirty="0" smtClean="0">
                <a:solidFill>
                  <a:schemeClr val="tx1"/>
                </a:solidFill>
                <a:latin typeface="Siemens Sans" charset="0"/>
                <a:ea typeface="ＭＳ Ｐゴシック" charset="0"/>
                <a:cs typeface="Arial" charset="0"/>
              </a:rPr>
              <a:t>can support dynamic and </a:t>
            </a:r>
            <a:r>
              <a:rPr lang="en-CA" sz="1200" kern="1200" baseline="0" dirty="0" err="1" smtClean="0">
                <a:solidFill>
                  <a:schemeClr val="tx1"/>
                </a:solidFill>
                <a:latin typeface="Siemens Sans" charset="0"/>
                <a:ea typeface="ＭＳ Ｐゴシック" charset="0"/>
                <a:cs typeface="Arial" charset="0"/>
              </a:rPr>
              <a:t>preset</a:t>
            </a:r>
            <a:r>
              <a:rPr lang="en-CA" sz="1200" kern="1200" baseline="0" dirty="0" smtClean="0">
                <a:solidFill>
                  <a:schemeClr val="tx1"/>
                </a:solidFill>
                <a:latin typeface="Siemens Sans" charset="0"/>
                <a:ea typeface="ＭＳ Ｐゴシック" charset="0"/>
                <a:cs typeface="Arial" charset="0"/>
              </a:rPr>
              <a:t> conferencing.</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Speech monitoring - </a:t>
            </a:r>
            <a:r>
              <a:rPr lang="en-CA" sz="1200" b="0" kern="1200" baseline="0" dirty="0" smtClean="0">
                <a:solidFill>
                  <a:schemeClr val="tx1"/>
                </a:solidFill>
                <a:latin typeface="Siemens Sans" charset="0"/>
                <a:ea typeface="ＭＳ Ｐゴシック" charset="0"/>
                <a:cs typeface="Arial" charset="0"/>
              </a:rPr>
              <a:t>Each position supports </a:t>
            </a:r>
            <a:r>
              <a:rPr lang="en-CA" sz="1200" kern="1200" baseline="0" dirty="0" smtClean="0">
                <a:solidFill>
                  <a:schemeClr val="tx1"/>
                </a:solidFill>
                <a:latin typeface="Siemens Sans" charset="0"/>
                <a:ea typeface="ＭＳ Ｐゴシック" charset="0"/>
                <a:cs typeface="Arial" charset="0"/>
              </a:rPr>
              <a:t>simultaneous speech monitoring on up to 16 lines that can be dynamically selected.</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Open-line broadcasting - </a:t>
            </a:r>
            <a:r>
              <a:rPr lang="en-CA" sz="1200" b="0" kern="1200" baseline="0" dirty="0" smtClean="0">
                <a:solidFill>
                  <a:schemeClr val="tx1"/>
                </a:solidFill>
                <a:latin typeface="Siemens Sans" charset="0"/>
                <a:ea typeface="ＭＳ Ｐゴシック" charset="0"/>
                <a:cs typeface="Arial" charset="0"/>
              </a:rPr>
              <a:t>Users can make </a:t>
            </a:r>
            <a:r>
              <a:rPr lang="en-CA" sz="1200" kern="1200" baseline="0" dirty="0" smtClean="0">
                <a:solidFill>
                  <a:schemeClr val="tx1"/>
                </a:solidFill>
                <a:latin typeface="Siemens Sans" charset="0"/>
                <a:ea typeface="ＭＳ Ｐゴシック" charset="0"/>
                <a:cs typeface="Arial" charset="0"/>
              </a:rPr>
              <a:t>simultaneous announcements to up to 16 open lines in each of ten configurable groups by pressing a single key and talking, or by using an external line as the voice source for the broadcast.</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Centralized IP recording – </a:t>
            </a:r>
            <a:r>
              <a:rPr lang="en-CA" sz="1200" b="0" kern="1200" baseline="0" dirty="0" smtClean="0">
                <a:solidFill>
                  <a:schemeClr val="tx1"/>
                </a:solidFill>
                <a:latin typeface="Siemens Sans" charset="0"/>
                <a:ea typeface="ＭＳ Ｐゴシック" charset="0"/>
                <a:cs typeface="Arial" charset="0"/>
              </a:rPr>
              <a:t>Optional </a:t>
            </a:r>
            <a:r>
              <a:rPr lang="en-CA" sz="1200" kern="1200" baseline="0" dirty="0" smtClean="0">
                <a:solidFill>
                  <a:schemeClr val="tx1"/>
                </a:solidFill>
                <a:latin typeface="Siemens Sans" charset="0"/>
                <a:ea typeface="ＭＳ Ｐゴシック" charset="0"/>
                <a:cs typeface="Arial" charset="0"/>
              </a:rPr>
              <a:t>centralized voice recording software allows all the available voice devices to be recorded.</a:t>
            </a:r>
          </a:p>
          <a:p>
            <a:endParaRPr lang="en-CA" sz="1200" b="1" kern="1200" baseline="0" dirty="0" smtClean="0">
              <a:solidFill>
                <a:schemeClr val="tx1"/>
              </a:solidFill>
              <a:latin typeface="Siemens Sans" charset="0"/>
              <a:ea typeface="ＭＳ Ｐゴシック" charset="0"/>
              <a:cs typeface="Arial" charset="0"/>
            </a:endParaRPr>
          </a:p>
          <a:p>
            <a:pPr>
              <a:buNone/>
            </a:pPr>
            <a:r>
              <a:rPr lang="en-CA" sz="1200" b="1" kern="1200" baseline="0" dirty="0" smtClean="0">
                <a:solidFill>
                  <a:schemeClr val="tx1"/>
                </a:solidFill>
                <a:latin typeface="Siemens Sans" charset="0"/>
                <a:ea typeface="ＭＳ Ｐゴシック" charset="0"/>
                <a:cs typeface="Arial" charset="0"/>
              </a:rPr>
              <a:t>Voice devices - </a:t>
            </a:r>
            <a:r>
              <a:rPr lang="en-CA" sz="1200" b="0" kern="1200" baseline="0" dirty="0" smtClean="0">
                <a:solidFill>
                  <a:schemeClr val="tx1"/>
                </a:solidFill>
                <a:latin typeface="Siemens Sans" charset="0"/>
                <a:ea typeface="ＭＳ Ｐゴシック" charset="0"/>
                <a:cs typeface="Arial" charset="0"/>
              </a:rPr>
              <a:t>Each position supports four </a:t>
            </a:r>
            <a:r>
              <a:rPr lang="en-CA" sz="1200" kern="1200" baseline="0" dirty="0" smtClean="0">
                <a:solidFill>
                  <a:schemeClr val="tx1"/>
                </a:solidFill>
                <a:latin typeface="Siemens Sans" charset="0"/>
                <a:ea typeface="ＭＳ Ｐゴシック" charset="0"/>
                <a:cs typeface="Arial" charset="0"/>
              </a:rPr>
              <a:t>simultaneous devices (handset, headsets or goosenecks microphones) and up to 16 monitoring channels.</a:t>
            </a:r>
          </a:p>
          <a:p>
            <a:endParaRPr lang="en-CA" sz="1200" b="1" kern="1200" baseline="0" dirty="0" smtClean="0">
              <a:solidFill>
                <a:schemeClr val="tx1"/>
              </a:solidFill>
              <a:latin typeface="Siemens Sans" charset="0"/>
              <a:ea typeface="ＭＳ Ｐゴシック" charset="0"/>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DA8682B-C794-4E9C-860B-5F57F513F5FB}" type="slidenum">
              <a:rPr lang="en-US" smtClean="0"/>
              <a:pPr/>
              <a:t>10</a:t>
            </a:fld>
            <a:endParaRPr lang="en-US"/>
          </a:p>
        </p:txBody>
      </p:sp>
    </p:spTree>
    <p:extLst>
      <p:ext uri="{BB962C8B-B14F-4D97-AF65-F5344CB8AC3E}">
        <p14:creationId xmlns:p14="http://schemas.microsoft.com/office/powerpoint/2010/main" val="2179432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2" y="760810"/>
            <a:ext cx="7910511" cy="2577703"/>
          </a:xfrm>
        </p:spPr>
        <p:txBody>
          <a:bodyPr/>
          <a:lstStyle>
            <a:lvl1pPr>
              <a:defRPr sz="5500"/>
            </a:lvl1pPr>
          </a:lstStyle>
          <a:p>
            <a:r>
              <a:rPr lang="en-CA" smtClean="0"/>
              <a:t>Click to edit Master title style</a:t>
            </a:r>
            <a:endParaRPr lang="en-US" dirty="0"/>
          </a:p>
        </p:txBody>
      </p:sp>
      <p:sp>
        <p:nvSpPr>
          <p:cNvPr id="14339" name="Rectangle 3"/>
          <p:cNvSpPr>
            <a:spLocks noGrp="1" noChangeArrowheads="1"/>
          </p:cNvSpPr>
          <p:nvPr>
            <p:ph type="subTitle" idx="1"/>
          </p:nvPr>
        </p:nvSpPr>
        <p:spPr>
          <a:xfrm>
            <a:off x="640822" y="3681413"/>
            <a:ext cx="6764337" cy="417910"/>
          </a:xfrm>
        </p:spPr>
        <p:txBody>
          <a:bodyPr anchor="b"/>
          <a:lstStyle>
            <a:lvl1pPr marL="0" indent="0">
              <a:spcBef>
                <a:spcPct val="20000"/>
              </a:spcBef>
              <a:buFontTx/>
              <a:buNone/>
              <a:defRPr sz="2000">
                <a:solidFill>
                  <a:schemeClr val="bg1"/>
                </a:solidFill>
              </a:defRPr>
            </a:lvl1pPr>
          </a:lstStyle>
          <a:p>
            <a:r>
              <a:rPr lang="en-CA" smtClean="0"/>
              <a:t>Click to edit Master subtitle style</a:t>
            </a:r>
            <a:endParaRPr lang="en-US" dirty="0"/>
          </a:p>
        </p:txBody>
      </p:sp>
      <p:pic>
        <p:nvPicPr>
          <p:cNvPr id="14350" name="Picture 2" descr="IXXXX_rev_gradient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invGray">
          <a:xfrm>
            <a:off x="645583" y="4610100"/>
            <a:ext cx="1148334" cy="271018"/>
          </a:xfrm>
          <a:prstGeom prst="rect">
            <a:avLst/>
          </a:prstGeom>
          <a:noFill/>
          <a:ln w="9525">
            <a:noFill/>
            <a:miter lim="800000"/>
            <a:headEnd/>
            <a:tailEnd/>
          </a:ln>
        </p:spPr>
      </p:pic>
      <p:pic>
        <p:nvPicPr>
          <p:cNvPr id="14354" name="Picture 4" descr="harmony-bar.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19976" y="4635104"/>
            <a:ext cx="1054683" cy="269318"/>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Quote Slide">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640822" y="586185"/>
            <a:ext cx="7910511" cy="2926954"/>
          </a:xfrm>
          <a:prstGeom prst="rect">
            <a:avLst/>
          </a:prstGeom>
        </p:spPr>
        <p:txBody>
          <a:bodyPr lIns="0" anchor="ctr"/>
          <a:lstStyle>
            <a:lvl1pPr>
              <a:defRPr sz="3200"/>
            </a:lvl1pPr>
          </a:lstStyle>
          <a:p>
            <a:r>
              <a:rPr lang="en-US" sz="3200" dirty="0" smtClean="0"/>
              <a:t>Quotation/key point (Arial 32 </a:t>
            </a:r>
            <a:r>
              <a:rPr lang="en-US" sz="3200" dirty="0" err="1" smtClean="0"/>
              <a:t>pt</a:t>
            </a:r>
            <a:r>
              <a:rPr lang="en-US" sz="3200" dirty="0" smtClean="0"/>
              <a:t>). </a:t>
            </a:r>
            <a:r>
              <a:rPr lang="fr-FR" sz="3200" dirty="0" smtClean="0"/>
              <a:t>Duis </a:t>
            </a:r>
            <a:r>
              <a:rPr lang="fr-FR" sz="3200" dirty="0" err="1" smtClean="0"/>
              <a:t>autem</a:t>
            </a:r>
            <a:r>
              <a:rPr lang="fr-FR" sz="3200" dirty="0" smtClean="0"/>
              <a:t> </a:t>
            </a:r>
            <a:r>
              <a:rPr lang="fr-FR" sz="3200" dirty="0" err="1" smtClean="0"/>
              <a:t>vel</a:t>
            </a:r>
            <a:r>
              <a:rPr lang="fr-FR" sz="3200" dirty="0" smtClean="0"/>
              <a:t> </a:t>
            </a:r>
            <a:r>
              <a:rPr lang="fr-FR" sz="3200" dirty="0" err="1" smtClean="0"/>
              <a:t>eum</a:t>
            </a:r>
            <a:r>
              <a:rPr lang="fr-FR" sz="3200" dirty="0" smtClean="0"/>
              <a:t> </a:t>
            </a:r>
            <a:r>
              <a:rPr lang="fr-FR" sz="3200" dirty="0" err="1" smtClean="0"/>
              <a:t>iriure</a:t>
            </a:r>
            <a:r>
              <a:rPr lang="fr-FR" sz="3200" dirty="0" smtClean="0"/>
              <a:t> </a:t>
            </a:r>
            <a:r>
              <a:rPr lang="fr-FR" sz="3200" dirty="0" err="1" smtClean="0"/>
              <a:t>dolor</a:t>
            </a:r>
            <a:r>
              <a:rPr lang="fr-FR" sz="3200" dirty="0" smtClean="0"/>
              <a:t> in </a:t>
            </a:r>
            <a:r>
              <a:rPr lang="fr-FR" sz="3200" dirty="0" err="1" smtClean="0"/>
              <a:t>hendrerit</a:t>
            </a:r>
            <a:r>
              <a:rPr lang="fr-FR" sz="3200" dirty="0" smtClean="0"/>
              <a:t> in </a:t>
            </a:r>
            <a:r>
              <a:rPr lang="fr-FR" sz="3200" dirty="0" err="1" smtClean="0"/>
              <a:t>facilisi</a:t>
            </a:r>
            <a:r>
              <a:rPr lang="fr-FR" sz="3200" dirty="0" smtClean="0"/>
              <a:t> </a:t>
            </a:r>
            <a:r>
              <a:rPr lang="fr-FR" sz="3200" dirty="0" err="1" smtClean="0"/>
              <a:t>volutpat</a:t>
            </a:r>
            <a:r>
              <a:rPr lang="fr-FR" sz="3200" dirty="0" smtClean="0"/>
              <a:t>. </a:t>
            </a:r>
            <a:r>
              <a:rPr lang="fr-FR" dirty="0" err="1" smtClean="0"/>
              <a:t>Eum</a:t>
            </a:r>
            <a:r>
              <a:rPr lang="fr-FR" dirty="0" smtClean="0"/>
              <a:t> </a:t>
            </a:r>
            <a:r>
              <a:rPr lang="fr-FR" dirty="0" err="1" smtClean="0"/>
              <a:t>iriure</a:t>
            </a:r>
            <a:r>
              <a:rPr lang="fr-FR" dirty="0" smtClean="0"/>
              <a:t> </a:t>
            </a:r>
            <a:r>
              <a:rPr lang="fr-FR" dirty="0" err="1" smtClean="0"/>
              <a:t>dolor</a:t>
            </a:r>
            <a:r>
              <a:rPr lang="fr-FR" dirty="0" smtClean="0"/>
              <a:t> in </a:t>
            </a:r>
            <a:r>
              <a:rPr lang="fr-FR" dirty="0" err="1" smtClean="0"/>
              <a:t>hen</a:t>
            </a:r>
            <a:r>
              <a:rPr lang="fr-FR" dirty="0" smtClean="0"/>
              <a:t> </a:t>
            </a:r>
            <a:r>
              <a:rPr lang="fr-FR" dirty="0" err="1" smtClean="0"/>
              <a:t>drerit</a:t>
            </a:r>
            <a:r>
              <a:rPr lang="fr-FR" dirty="0" smtClean="0"/>
              <a:t> in </a:t>
            </a:r>
            <a:r>
              <a:rPr lang="fr-FR" dirty="0" err="1" smtClean="0"/>
              <a:t>facilisi</a:t>
            </a:r>
            <a:r>
              <a:rPr lang="fr-FR" dirty="0" smtClean="0"/>
              <a:t>. </a:t>
            </a:r>
            <a:r>
              <a:rPr lang="fr-FR" dirty="0" err="1" smtClean="0"/>
              <a:t>Iriure</a:t>
            </a:r>
            <a:r>
              <a:rPr lang="fr-FR" dirty="0" smtClean="0"/>
              <a:t> </a:t>
            </a:r>
            <a:r>
              <a:rPr lang="fr-FR" dirty="0" err="1" smtClean="0"/>
              <a:t>dolor</a:t>
            </a:r>
            <a:r>
              <a:rPr lang="fr-FR" dirty="0" smtClean="0"/>
              <a:t> in </a:t>
            </a:r>
            <a:r>
              <a:rPr lang="fr-FR" dirty="0" err="1" smtClean="0"/>
              <a:t>hendrerit</a:t>
            </a:r>
            <a:r>
              <a:rPr lang="fr-FR" dirty="0" smtClean="0"/>
              <a:t> in </a:t>
            </a:r>
            <a:r>
              <a:rPr lang="fr-FR" dirty="0" err="1" smtClean="0"/>
              <a:t>facilisi</a:t>
            </a:r>
            <a:r>
              <a:rPr lang="fr-FR" dirty="0" smtClean="0"/>
              <a:t> </a:t>
            </a:r>
            <a:r>
              <a:rPr lang="fr-FR" dirty="0" err="1" smtClean="0"/>
              <a:t>volutpat</a:t>
            </a:r>
            <a:r>
              <a:rPr lang="fr-FR" dirty="0" smtClean="0"/>
              <a:t>. </a:t>
            </a:r>
            <a:r>
              <a:rPr lang="en-US" sz="3200" dirty="0" smtClean="0"/>
              <a:t>Maximum word count is </a:t>
            </a:r>
            <a:r>
              <a:rPr lang="en-US" dirty="0" smtClean="0"/>
              <a:t>35</a:t>
            </a:r>
            <a:r>
              <a:rPr lang="en-US" sz="3200" dirty="0" smtClean="0"/>
              <a:t>. </a:t>
            </a:r>
            <a:endParaRPr lang="en-US" dirty="0"/>
          </a:p>
        </p:txBody>
      </p:sp>
      <p:pic>
        <p:nvPicPr>
          <p:cNvPr id="8" name="Picture 7" descr="column-graphic-alone_cmyk-cs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
        <p:nvSpPr>
          <p:cNvPr id="10" name="Rectangle 3"/>
          <p:cNvSpPr>
            <a:spLocks noGrp="1" noChangeArrowheads="1"/>
          </p:cNvSpPr>
          <p:nvPr>
            <p:ph type="subTitle" idx="1"/>
          </p:nvPr>
        </p:nvSpPr>
        <p:spPr>
          <a:xfrm>
            <a:off x="640822" y="4223940"/>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2724576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4979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ußzeilenplatzhalter 3"/>
          <p:cNvSpPr>
            <a:spLocks noGrp="1"/>
          </p:cNvSpPr>
          <p:nvPr>
            <p:ph type="ftr" sz="quarter" idx="3"/>
          </p:nvPr>
        </p:nvSpPr>
        <p:spPr>
          <a:xfrm>
            <a:off x="641352" y="4922582"/>
            <a:ext cx="2069477" cy="9233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lang="en-US" sz="600">
                <a:solidFill>
                  <a:srgbClr val="7C7B7F"/>
                </a:solidFill>
              </a:defRPr>
            </a:lvl1pPr>
          </a:lstStyle>
          <a:p>
            <a:r>
              <a:rPr lang="en-US" noProof="0" dirty="0" smtClean="0"/>
              <a:t>Copyright © Unify GmbH &amp; Co. KG 2014. All rights reserved.</a:t>
            </a:r>
          </a:p>
        </p:txBody>
      </p:sp>
    </p:spTree>
    <p:extLst>
      <p:ext uri="{BB962C8B-B14F-4D97-AF65-F5344CB8AC3E}">
        <p14:creationId xmlns:p14="http://schemas.microsoft.com/office/powerpoint/2010/main" val="17250860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5AD5EBDB-97EB-4E5D-ACC2-20BDC24910C3}" type="slidenum">
              <a:rPr lang="en-US">
                <a:solidFill>
                  <a:srgbClr val="B3B2B4"/>
                </a:solidFill>
              </a:rPr>
              <a:pPr/>
              <a:t>‹#›</a:t>
            </a:fld>
            <a:endParaRPr lang="en-US" dirty="0">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194124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sz="half" idx="1"/>
          </p:nvPr>
        </p:nvSpPr>
        <p:spPr>
          <a:xfrm>
            <a:off x="641351"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89902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407727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solidFill>
                  <a:srgbClr val="B3B2B4"/>
                </a:solidFill>
              </a:rPr>
              <a:pPr/>
              <a:t>‹#›</a:t>
            </a:fld>
            <a:endParaRPr lang="en-US">
              <a:solidFill>
                <a:srgbClr val="B3B2B4"/>
              </a:solidFill>
            </a:endParaRPr>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4268198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283566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5"/>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rgbClr val="ACADAE"/>
                </a:solidFill>
              </a:defRPr>
            </a:lvl1pPr>
          </a:lstStyle>
          <a:p>
            <a:fld id="{000506CD-ABDB-4D9A-894D-8E0536EE74C0}" type="slidenum">
              <a:rPr lang="en-US" smtClean="0"/>
              <a:pPr/>
              <a:t>‹#›</a:t>
            </a:fld>
            <a:endParaRPr lang="en-US" dirty="0"/>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t>Copyright © Unify GmbH &amp; Co. KG 2015. All rights reserved.</a:t>
            </a:r>
          </a:p>
        </p:txBody>
      </p:sp>
    </p:spTree>
    <p:extLst>
      <p:ext uri="{BB962C8B-B14F-4D97-AF65-F5344CB8AC3E}">
        <p14:creationId xmlns:p14="http://schemas.microsoft.com/office/powerpoint/2010/main" val="28167166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5AD5EBDB-97EB-4E5D-ACC2-20BDC24910C3}" type="slidenum">
              <a:rPr lang="en-US">
                <a:solidFill>
                  <a:srgbClr val="B3B2B4"/>
                </a:solidFill>
              </a:rPr>
              <a:pPr/>
              <a:t>‹#›</a:t>
            </a:fld>
            <a:endParaRPr lang="en-US" dirty="0">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2246083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sz="half" idx="1"/>
          </p:nvPr>
        </p:nvSpPr>
        <p:spPr>
          <a:xfrm>
            <a:off x="641351"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89902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46202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4"/>
          <p:cNvSpPr>
            <a:spLocks noGrp="1"/>
          </p:cNvSpPr>
          <p:nvPr>
            <p:ph type="sldNum" sz="quarter" idx="11"/>
          </p:nvPr>
        </p:nvSpPr>
        <p:spPr/>
        <p:txBody>
          <a:bodyPr/>
          <a:lstStyle>
            <a:lvl1pPr>
              <a:defRPr>
                <a:solidFill>
                  <a:srgbClr val="7C7B7F"/>
                </a:solidFill>
              </a:defRPr>
            </a:lvl1pPr>
          </a:lstStyle>
          <a:p>
            <a:fld id="{5AD5EBDB-97EB-4E5D-ACC2-20BDC24910C3}" type="slidenum">
              <a:rPr lang="en-US" smtClean="0"/>
              <a:pPr/>
              <a:t>‹#›</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solidFill>
                  <a:srgbClr val="B3B2B4"/>
                </a:solidFill>
              </a:rPr>
              <a:pPr/>
              <a:t>‹#›</a:t>
            </a:fld>
            <a:endParaRPr lang="en-US">
              <a:solidFill>
                <a:srgbClr val="B3B2B4"/>
              </a:solidFill>
            </a:endParaRPr>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295374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3981273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5AD5EBDB-97EB-4E5D-ACC2-20BDC24910C3}" type="slidenum">
              <a:rPr lang="en-US">
                <a:solidFill>
                  <a:srgbClr val="B3B2B4"/>
                </a:solidFill>
              </a:rPr>
              <a:pPr/>
              <a:t>‹#›</a:t>
            </a:fld>
            <a:endParaRPr lang="en-US" dirty="0">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12462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sz="half" idx="1"/>
          </p:nvPr>
        </p:nvSpPr>
        <p:spPr>
          <a:xfrm>
            <a:off x="641351"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89902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4162347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solidFill>
                  <a:srgbClr val="B3B2B4"/>
                </a:solidFill>
              </a:rPr>
              <a:pPr/>
              <a:t>‹#›</a:t>
            </a:fld>
            <a:endParaRPr lang="en-US">
              <a:solidFill>
                <a:srgbClr val="B3B2B4"/>
              </a:solidFill>
            </a:endParaRPr>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676413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solidFill>
                  <a:srgbClr val="B3B2B4"/>
                </a:solidFill>
              </a:rPr>
              <a:pPr/>
              <a:t>‹#›</a:t>
            </a:fld>
            <a:endParaRPr lang="en-US">
              <a:solidFill>
                <a:srgbClr val="B3B2B4"/>
              </a:solidFill>
            </a:endParaRPr>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1982648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2" y="760810"/>
            <a:ext cx="7910511" cy="2577703"/>
          </a:xfrm>
        </p:spPr>
        <p:txBody>
          <a:bodyPr/>
          <a:lstStyle>
            <a:lvl1pPr>
              <a:defRPr sz="5500"/>
            </a:lvl1pPr>
          </a:lstStyle>
          <a:p>
            <a:r>
              <a:rPr lang="en-CA" smtClean="0"/>
              <a:t>Click to edit Master title style</a:t>
            </a:r>
            <a:endParaRPr lang="en-US" dirty="0"/>
          </a:p>
        </p:txBody>
      </p:sp>
      <p:sp>
        <p:nvSpPr>
          <p:cNvPr id="14339" name="Rectangle 3"/>
          <p:cNvSpPr>
            <a:spLocks noGrp="1" noChangeArrowheads="1"/>
          </p:cNvSpPr>
          <p:nvPr>
            <p:ph type="subTitle" idx="1"/>
          </p:nvPr>
        </p:nvSpPr>
        <p:spPr>
          <a:xfrm>
            <a:off x="640822" y="3681413"/>
            <a:ext cx="6764337" cy="417910"/>
          </a:xfrm>
        </p:spPr>
        <p:txBody>
          <a:bodyPr anchor="b"/>
          <a:lstStyle>
            <a:lvl1pPr marL="0" indent="0">
              <a:spcBef>
                <a:spcPct val="20000"/>
              </a:spcBef>
              <a:buFontTx/>
              <a:buNone/>
              <a:defRPr sz="2000">
                <a:solidFill>
                  <a:schemeClr val="bg1"/>
                </a:solidFill>
              </a:defRPr>
            </a:lvl1pPr>
          </a:lstStyle>
          <a:p>
            <a:r>
              <a:rPr lang="en-CA" smtClean="0"/>
              <a:t>Click to edit Master subtitle style</a:t>
            </a:r>
            <a:endParaRPr lang="en-US" dirty="0"/>
          </a:p>
        </p:txBody>
      </p:sp>
      <p:pic>
        <p:nvPicPr>
          <p:cNvPr id="14350" name="Picture 2" descr="IXXXX_rev_gradient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invGray">
          <a:xfrm>
            <a:off x="645583" y="4610100"/>
            <a:ext cx="1148334" cy="271018"/>
          </a:xfrm>
          <a:prstGeom prst="rect">
            <a:avLst/>
          </a:prstGeom>
          <a:noFill/>
          <a:ln w="9525">
            <a:noFill/>
            <a:miter lim="800000"/>
            <a:headEnd/>
            <a:tailEnd/>
          </a:ln>
        </p:spPr>
      </p:pic>
      <p:pic>
        <p:nvPicPr>
          <p:cNvPr id="14354" name="Picture 4" descr="harmony-bar.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19976" y="4635104"/>
            <a:ext cx="1054683" cy="269318"/>
          </a:xfrm>
          <a:prstGeom prst="rect">
            <a:avLst/>
          </a:prstGeom>
          <a:noFill/>
          <a:ln w="9525">
            <a:noFill/>
            <a:miter lim="800000"/>
            <a:headEnd/>
            <a:tailEnd/>
          </a:ln>
        </p:spPr>
      </p:pic>
      <p:pic>
        <p:nvPicPr>
          <p:cNvPr id="14355" name="Picture 5" descr="heritage-line-neg.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invGray">
          <a:xfrm>
            <a:off x="2577457" y="4714877"/>
            <a:ext cx="1414272" cy="180467"/>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Slide Number Placeholder 4"/>
          <p:cNvSpPr>
            <a:spLocks noGrp="1"/>
          </p:cNvSpPr>
          <p:nvPr>
            <p:ph type="sldNum" sz="quarter" idx="11"/>
          </p:nvPr>
        </p:nvSpPr>
        <p:spPr/>
        <p:txBody>
          <a:bodyPr/>
          <a:lstStyle>
            <a:lvl1pPr>
              <a:defRPr>
                <a:solidFill>
                  <a:srgbClr val="7C7B7F"/>
                </a:solidFill>
              </a:defRPr>
            </a:lvl1pPr>
          </a:lstStyle>
          <a:p>
            <a:fld id="{5AD5EBDB-97EB-4E5D-ACC2-20BDC24910C3}" type="slidenum">
              <a:rPr lang="en-US" smtClean="0"/>
              <a:pPr/>
              <a:t>‹#›</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sz="half" idx="1"/>
          </p:nvPr>
        </p:nvSpPr>
        <p:spPr>
          <a:xfrm>
            <a:off x="641351"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89902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pPr/>
              <a:t>‹#›</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pPr/>
              <a:t>‹#›</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3" name="Content Placeholder 2"/>
          <p:cNvSpPr>
            <a:spLocks noGrp="1"/>
          </p:cNvSpPr>
          <p:nvPr>
            <p:ph sz="half" idx="1"/>
          </p:nvPr>
        </p:nvSpPr>
        <p:spPr>
          <a:xfrm>
            <a:off x="641351" y="1302543"/>
            <a:ext cx="4105275"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899026" y="1302543"/>
            <a:ext cx="4106863" cy="333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p:txBody>
          <a:bodyPr/>
          <a:lstStyle>
            <a:lvl1pPr>
              <a:defRPr/>
            </a:lvl1pPr>
          </a:lstStyle>
          <a:p>
            <a:fld id="{501A6C72-AAB2-43FA-BE65-A3CE421CC45D}" type="slidenum">
              <a:rPr lang="en-US"/>
              <a:pPr/>
              <a:t>‹#›</a:t>
            </a:fld>
            <a:endParaRPr lang="en-US" dirty="0"/>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8E4A4513-5DD8-437E-A642-06613EECB3D8}" type="slidenum">
              <a:rPr lang="en-US"/>
              <a:pPr/>
              <a:t>‹#›</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solidFill>
                  <a:schemeClr val="bg2"/>
                </a:solidFill>
              </a:defRPr>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pPr/>
              <a:t>‹#›</a:t>
            </a:fld>
            <a:endParaRPr lang="en-US"/>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6F908BA9-B9D3-4EFF-BA5D-CF930EA59724}" type="slidenum">
              <a:rPr lang="en-US"/>
              <a:pPr/>
              <a:t>‹#›</a:t>
            </a:fld>
            <a:endParaRPr lang="en-US"/>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dirty="0" smtClean="0">
                <a:solidFill>
                  <a:srgbClr val="FFFFFF"/>
                </a:solidFill>
              </a:rPr>
              <a:t>Copyright © Unify GmbH &amp; Co. KG 2015. All rights reserved.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86141BCE-8C3D-4B61-B193-DF215D67D0A3}" type="slidenum">
              <a:rPr lang="en-US" smtClean="0">
                <a:solidFill>
                  <a:srgbClr val="FFFFFF"/>
                </a:solidFill>
              </a:rPr>
              <a:pPr/>
              <a:t>‹#›</a:t>
            </a:fld>
            <a:endParaRPr lang="en-US" dirty="0">
              <a:solidFill>
                <a:srgbClr val="FFFFFF"/>
              </a:solidFill>
            </a:endParaRPr>
          </a:p>
        </p:txBody>
      </p:sp>
      <p:pic>
        <p:nvPicPr>
          <p:cNvPr id="5" name="Picture 4" descr="column-graphic-alone_cmyk-cs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
        <p:nvSpPr>
          <p:cNvPr id="6" name="Rectangle 5"/>
          <p:cNvSpPr/>
          <p:nvPr userDrawn="1"/>
        </p:nvSpPr>
        <p:spPr>
          <a:xfrm>
            <a:off x="0" y="212651"/>
            <a:ext cx="797442" cy="88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2469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CA"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fld id="{17D12EB2-65EB-42B5-BD12-C249B32EFE95}" type="slidenum">
              <a:rPr lang="en-US"/>
              <a:pPr/>
              <a:t>‹#›</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8E4A4513-5DD8-437E-A642-06613EECB3D8}" type="slidenum">
              <a:rPr lang="en-US"/>
              <a:pPr/>
              <a:t>‹#›</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solidFill>
                  <a:schemeClr val="bg2"/>
                </a:solidFill>
              </a:defRPr>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F3D13C3C-03F4-4228-8669-5C62DEEE4F8F}" type="slidenum">
              <a:rPr lang="en-US"/>
              <a:pPr/>
              <a:t>‹#›</a:t>
            </a:fld>
            <a:endParaRPr lang="en-US"/>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6F908BA9-B9D3-4EFF-BA5D-CF930EA59724}" type="slidenum">
              <a:rPr lang="en-US"/>
              <a:pPr/>
              <a:t>‹#›</a:t>
            </a:fld>
            <a:endParaRPr lang="en-US"/>
          </a:p>
        </p:txBody>
      </p:sp>
      <p:sp>
        <p:nvSpPr>
          <p:cNvPr id="7"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rgbClr val="7C7B7F"/>
                </a:solidFill>
              </a:defRPr>
            </a:lvl1pPr>
          </a:lstStyle>
          <a:p>
            <a:r>
              <a:rPr lang="en-US" dirty="0" smtClean="0"/>
              <a:t>Copyright © Unify GmbH &amp; Co. KG 2015.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dirty="0" smtClean="0">
                <a:solidFill>
                  <a:srgbClr val="FFFFFF"/>
                </a:solidFill>
              </a:rPr>
              <a:t>Copyright © Unify GmbH &amp; Co. KG 2015. All rights reserved.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86141BCE-8C3D-4B61-B193-DF215D67D0A3}" type="slidenum">
              <a:rPr lang="en-US" smtClean="0">
                <a:solidFill>
                  <a:srgbClr val="FFFFFF"/>
                </a:solidFill>
              </a:rPr>
              <a:pPr/>
              <a:t>‹#›</a:t>
            </a:fld>
            <a:endParaRPr lang="en-US" dirty="0">
              <a:solidFill>
                <a:srgbClr val="FFFFFF"/>
              </a:solidFill>
            </a:endParaRPr>
          </a:p>
        </p:txBody>
      </p:sp>
      <p:pic>
        <p:nvPicPr>
          <p:cNvPr id="5" name="Picture 4" descr="column-graphic-alone_cmyk-cs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
        <p:nvSpPr>
          <p:cNvPr id="6" name="Rectangle 5"/>
          <p:cNvSpPr/>
          <p:nvPr userDrawn="1"/>
        </p:nvSpPr>
        <p:spPr>
          <a:xfrm>
            <a:off x="0" y="212651"/>
            <a:ext cx="797442" cy="88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Tree>
    <p:extLst>
      <p:ext uri="{BB962C8B-B14F-4D97-AF65-F5344CB8AC3E}">
        <p14:creationId xmlns:p14="http://schemas.microsoft.com/office/powerpoint/2010/main" val="302469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02628"/>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40822" y="760810"/>
            <a:ext cx="7910511" cy="2577703"/>
          </a:xfrm>
          <a:prstGeom prst="rect">
            <a:avLst/>
          </a:prstGeom>
        </p:spPr>
        <p:txBody>
          <a:bodyPr lIns="0" anchor="ctr"/>
          <a:lstStyle>
            <a:lvl1pPr>
              <a:defRPr sz="5500"/>
            </a:lvl1pPr>
          </a:lstStyle>
          <a:p>
            <a:r>
              <a:rPr lang="en-US" dirty="0"/>
              <a:t>Click to edit Master title style</a:t>
            </a:r>
          </a:p>
        </p:txBody>
      </p:sp>
      <p:sp>
        <p:nvSpPr>
          <p:cNvPr id="14339" name="Rectangle 3"/>
          <p:cNvSpPr>
            <a:spLocks noGrp="1" noChangeArrowheads="1"/>
          </p:cNvSpPr>
          <p:nvPr>
            <p:ph type="subTitle" idx="1"/>
          </p:nvPr>
        </p:nvSpPr>
        <p:spPr>
          <a:xfrm>
            <a:off x="640822" y="3681413"/>
            <a:ext cx="6764337" cy="417910"/>
          </a:xfrm>
          <a:prstGeom prst="rect">
            <a:avLst/>
          </a:prstGeom>
        </p:spPr>
        <p:txBody>
          <a:bodyPr lIns="0" anchor="b"/>
          <a:lstStyle>
            <a:lvl1pPr marL="0" indent="0">
              <a:spcBef>
                <a:spcPct val="20000"/>
              </a:spcBef>
              <a:buFontTx/>
              <a:buNone/>
              <a:defRPr sz="2000">
                <a:solidFill>
                  <a:schemeClr val="bg1"/>
                </a:solidFill>
              </a:defRPr>
            </a:lvl1pPr>
          </a:lstStyle>
          <a:p>
            <a:r>
              <a:rPr lang="en-US" dirty="0"/>
              <a:t>Click to edit Master subtitle style</a:t>
            </a:r>
          </a:p>
        </p:txBody>
      </p:sp>
      <p:pic>
        <p:nvPicPr>
          <p:cNvPr id="14354" name="Picture 4" descr="harmony-ba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19976" y="4635104"/>
            <a:ext cx="1054683" cy="269318"/>
          </a:xfrm>
          <a:prstGeom prst="rect">
            <a:avLst/>
          </a:prstGeom>
          <a:noFill/>
          <a:ln w="9525">
            <a:noFill/>
            <a:miter lim="800000"/>
            <a:headEnd/>
            <a:tailEnd/>
          </a:ln>
        </p:spPr>
      </p:pic>
      <p:pic>
        <p:nvPicPr>
          <p:cNvPr id="8" name="Picture 7" descr="column-graphic-alone_cmyk-cs3.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pic>
        <p:nvPicPr>
          <p:cNvPr id="11" name="Picture 2" descr="IXXXX_rev_gradient_rgb.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invGray">
          <a:xfrm>
            <a:off x="645583" y="4610100"/>
            <a:ext cx="1148334" cy="271018"/>
          </a:xfrm>
          <a:prstGeom prst="rect">
            <a:avLst/>
          </a:prstGeom>
          <a:noFill/>
          <a:ln w="9525">
            <a:noFill/>
            <a:miter lim="800000"/>
            <a:headEnd/>
            <a:tailEnd/>
          </a:ln>
        </p:spPr>
      </p:pic>
    </p:spTree>
    <p:extLst>
      <p:ext uri="{BB962C8B-B14F-4D97-AF65-F5344CB8AC3E}">
        <p14:creationId xmlns:p14="http://schemas.microsoft.com/office/powerpoint/2010/main" val="7553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273844"/>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6540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bg2"/>
                </a:solidFill>
              </a:defRPr>
            </a:lvl1pPr>
          </a:lstStyle>
          <a:p>
            <a:r>
              <a:rPr lang="en-US" dirty="0" smtClean="0"/>
              <a:t>Copyright © Unify GmbH &amp; Co. KG 2015. All rights reserved.</a:t>
            </a:r>
          </a:p>
        </p:txBody>
      </p:sp>
      <p:sp>
        <p:nvSpPr>
          <p:cNvPr id="1030" name="Rectangle 6"/>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rgbClr val="7C7B7F"/>
                </a:solidFill>
              </a:defRPr>
            </a:lvl1pPr>
          </a:lstStyle>
          <a:p>
            <a:fld id="{86141BCE-8C3D-4B61-B193-DF215D67D0A3}" type="slidenum">
              <a:rPr lang="en-US" smtClean="0"/>
              <a:pPr/>
              <a:t>‹#›</a:t>
            </a:fld>
            <a:endParaRPr lang="en-US" dirty="0"/>
          </a:p>
        </p:txBody>
      </p:sp>
      <p:pic>
        <p:nvPicPr>
          <p:cNvPr id="2" name="Picture 1" descr="column-graphic-alone_cmyk-cs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335576"/>
            <a:ext cx="130858" cy="649718"/>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8" r:id="rId6"/>
    <p:sldLayoutId id="2147483659" r:id="rId7"/>
    <p:sldLayoutId id="2147483682" r:id="rId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600"/>
        </a:spcBef>
        <a:spcAft>
          <a:spcPct val="0"/>
        </a:spcAft>
        <a:buChar char="•"/>
        <a:defRPr sz="2700">
          <a:solidFill>
            <a:schemeClr val="bg1"/>
          </a:solidFill>
          <a:latin typeface="+mn-lt"/>
          <a:ea typeface="+mn-ea"/>
          <a:cs typeface="+mn-cs"/>
        </a:defRPr>
      </a:lvl1pPr>
      <a:lvl2pPr marL="457200" indent="-227013" algn="l" rtl="0" eaLnBrk="1" fontAlgn="base" hangingPunct="1">
        <a:spcBef>
          <a:spcPts val="600"/>
        </a:spcBef>
        <a:spcAft>
          <a:spcPct val="0"/>
        </a:spcAft>
        <a:buChar char="•"/>
        <a:defRPr sz="2400">
          <a:solidFill>
            <a:schemeClr val="bg1"/>
          </a:solidFill>
          <a:latin typeface="+mn-lt"/>
          <a:cs typeface="+mn-cs"/>
        </a:defRPr>
      </a:lvl2pPr>
      <a:lvl3pPr marL="641350" indent="-182563" algn="l" rtl="0" eaLnBrk="1" fontAlgn="base" hangingPunct="1">
        <a:spcBef>
          <a:spcPts val="600"/>
        </a:spcBef>
        <a:spcAft>
          <a:spcPct val="0"/>
        </a:spcAft>
        <a:buChar char="•"/>
        <a:defRPr>
          <a:solidFill>
            <a:schemeClr val="bg2"/>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460120"/>
      </p:ext>
    </p:extLst>
  </p:cSld>
  <p:clrMap bg1="dk2" tx1="lt1" bg2="dk1" tx2="lt2" accent1="accent1" accent2="accent2" accent3="accent3" accent4="accent4" accent5="accent5" accent6="accent6" hlink="hlink" folHlink="folHlink"/>
  <p:sldLayoutIdLst>
    <p:sldLayoutId id="2147483661" r:id="rId1"/>
    <p:sldLayoutId id="2147483678" r:id="rId2"/>
    <p:sldLayoutId id="2147483662" r:id="rId3"/>
    <p:sldLayoutId id="2147483713" r:id="rId4"/>
  </p:sldLayoutIdLst>
  <p:timing>
    <p:tnLst>
      <p:par>
        <p:cTn id="1" dur="indefinite" restart="never" nodeType="tmRoot"/>
      </p:par>
    </p:tnLst>
  </p:timing>
  <p:hf hdr="0" dt="0"/>
  <p:txStyles>
    <p:title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p:titleStyle>
    <p:bodyStyle>
      <a:lvl1pPr marL="0" indent="0" algn="l" rtl="0" fontAlgn="base">
        <a:spcBef>
          <a:spcPts val="600"/>
        </a:spcBef>
        <a:spcAft>
          <a:spcPct val="0"/>
        </a:spcAft>
        <a:buNone/>
        <a:defRPr sz="2000">
          <a:solidFill>
            <a:schemeClr val="tx1"/>
          </a:solidFill>
          <a:latin typeface="+mn-lt"/>
          <a:ea typeface="+mn-ea"/>
          <a:cs typeface="+mn-cs"/>
        </a:defRPr>
      </a:lvl1pPr>
      <a:lvl2pPr marL="230187" indent="0" algn="l" rtl="0" fontAlgn="base">
        <a:spcBef>
          <a:spcPts val="600"/>
        </a:spcBef>
        <a:spcAft>
          <a:spcPct val="0"/>
        </a:spcAft>
        <a:buNone/>
        <a:defRPr sz="1800">
          <a:solidFill>
            <a:schemeClr val="tx1"/>
          </a:solidFill>
          <a:latin typeface="+mn-lt"/>
          <a:cs typeface="+mn-cs"/>
        </a:defRPr>
      </a:lvl2pPr>
      <a:lvl3pPr marL="458787" indent="0" algn="l" rtl="0" fontAlgn="base">
        <a:spcBef>
          <a:spcPts val="600"/>
        </a:spcBef>
        <a:spcAft>
          <a:spcPct val="0"/>
        </a:spcAft>
        <a:buNone/>
        <a:defRPr sz="1800">
          <a:solidFill>
            <a:schemeClr val="folHlink"/>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0262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273844"/>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p>
        </p:txBody>
      </p:sp>
      <p:sp>
        <p:nvSpPr>
          <p:cNvPr id="1030" name="Rectangle 6"/>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chemeClr val="folHlink"/>
                </a:solidFill>
              </a:defRPr>
            </a:lvl1pPr>
          </a:lstStyle>
          <a:p>
            <a:fld id="{86141BCE-8C3D-4B61-B193-DF215D67D0A3}" type="slidenum">
              <a:rPr lang="en-US">
                <a:solidFill>
                  <a:srgbClr val="B3B2B4"/>
                </a:solidFill>
              </a:rPr>
              <a:pPr/>
              <a:t>‹#›</a:t>
            </a:fld>
            <a:endParaRPr lang="en-US" dirty="0">
              <a:solidFill>
                <a:srgbClr val="B3B2B4"/>
              </a:solidFill>
            </a:endParaRPr>
          </a:p>
        </p:txBody>
      </p:sp>
      <p:pic>
        <p:nvPicPr>
          <p:cNvPr id="2" name="Picture 1" descr="column-graphic-alone_cmyk-cs3.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35576"/>
            <a:ext cx="130858" cy="649718"/>
          </a:xfrm>
          <a:prstGeom prst="rect">
            <a:avLst/>
          </a:prstGeom>
        </p:spPr>
      </p:pic>
    </p:spTree>
    <p:extLst>
      <p:ext uri="{BB962C8B-B14F-4D97-AF65-F5344CB8AC3E}">
        <p14:creationId xmlns:p14="http://schemas.microsoft.com/office/powerpoint/2010/main" val="3554391926"/>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600"/>
        </a:spcBef>
        <a:spcAft>
          <a:spcPct val="0"/>
        </a:spcAft>
        <a:buChar char="•"/>
        <a:defRPr sz="2700">
          <a:solidFill>
            <a:schemeClr val="tx1"/>
          </a:solidFill>
          <a:latin typeface="+mn-lt"/>
          <a:ea typeface="+mn-ea"/>
          <a:cs typeface="+mn-cs"/>
        </a:defRPr>
      </a:lvl1pPr>
      <a:lvl2pPr marL="457200" indent="-227013" algn="l" rtl="0" eaLnBrk="1" fontAlgn="base" hangingPunct="1">
        <a:spcBef>
          <a:spcPts val="600"/>
        </a:spcBef>
        <a:spcAft>
          <a:spcPct val="0"/>
        </a:spcAft>
        <a:buChar char="•"/>
        <a:defRPr sz="2400">
          <a:solidFill>
            <a:schemeClr val="tx1"/>
          </a:solidFill>
          <a:latin typeface="+mn-lt"/>
          <a:cs typeface="+mn-cs"/>
        </a:defRPr>
      </a:lvl2pPr>
      <a:lvl3pPr marL="641350" indent="-182563" algn="l" rtl="0" eaLnBrk="1" fontAlgn="base" hangingPunct="1">
        <a:spcBef>
          <a:spcPts val="600"/>
        </a:spcBef>
        <a:spcAft>
          <a:spcPct val="0"/>
        </a:spcAft>
        <a:buChar char="•"/>
        <a:defRPr>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0262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273844"/>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p>
        </p:txBody>
      </p:sp>
      <p:sp>
        <p:nvSpPr>
          <p:cNvPr id="1030" name="Rectangle 6"/>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chemeClr val="folHlink"/>
                </a:solidFill>
              </a:defRPr>
            </a:lvl1pPr>
          </a:lstStyle>
          <a:p>
            <a:fld id="{86141BCE-8C3D-4B61-B193-DF215D67D0A3}" type="slidenum">
              <a:rPr lang="en-US">
                <a:solidFill>
                  <a:srgbClr val="B3B2B4"/>
                </a:solidFill>
              </a:rPr>
              <a:pPr/>
              <a:t>‹#›</a:t>
            </a:fld>
            <a:endParaRPr lang="en-US" dirty="0">
              <a:solidFill>
                <a:srgbClr val="B3B2B4"/>
              </a:solidFill>
            </a:endParaRPr>
          </a:p>
        </p:txBody>
      </p:sp>
      <p:pic>
        <p:nvPicPr>
          <p:cNvPr id="2" name="Picture 1" descr="column-graphic-alone_cmyk-cs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35576"/>
            <a:ext cx="130858" cy="649718"/>
          </a:xfrm>
          <a:prstGeom prst="rect">
            <a:avLst/>
          </a:prstGeom>
        </p:spPr>
      </p:pic>
    </p:spTree>
    <p:extLst>
      <p:ext uri="{BB962C8B-B14F-4D97-AF65-F5344CB8AC3E}">
        <p14:creationId xmlns:p14="http://schemas.microsoft.com/office/powerpoint/2010/main" val="452384846"/>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600"/>
        </a:spcBef>
        <a:spcAft>
          <a:spcPct val="0"/>
        </a:spcAft>
        <a:buChar char="•"/>
        <a:defRPr sz="2700">
          <a:solidFill>
            <a:schemeClr val="tx1"/>
          </a:solidFill>
          <a:latin typeface="+mn-lt"/>
          <a:ea typeface="+mn-ea"/>
          <a:cs typeface="+mn-cs"/>
        </a:defRPr>
      </a:lvl1pPr>
      <a:lvl2pPr marL="457200" indent="-227013" algn="l" rtl="0" eaLnBrk="1" fontAlgn="base" hangingPunct="1">
        <a:spcBef>
          <a:spcPts val="600"/>
        </a:spcBef>
        <a:spcAft>
          <a:spcPct val="0"/>
        </a:spcAft>
        <a:buChar char="•"/>
        <a:defRPr sz="2400">
          <a:solidFill>
            <a:schemeClr val="tx1"/>
          </a:solidFill>
          <a:latin typeface="+mn-lt"/>
          <a:cs typeface="+mn-cs"/>
        </a:defRPr>
      </a:lvl2pPr>
      <a:lvl3pPr marL="641350" indent="-182563" algn="l" rtl="0" eaLnBrk="1" fontAlgn="base" hangingPunct="1">
        <a:spcBef>
          <a:spcPts val="600"/>
        </a:spcBef>
        <a:spcAft>
          <a:spcPct val="0"/>
        </a:spcAft>
        <a:buChar char="•"/>
        <a:defRPr>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0262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273844"/>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smtClean="0">
                <a:solidFill>
                  <a:srgbClr val="B3B2B4"/>
                </a:solidFill>
              </a:rPr>
              <a:t>Copyright © Unify GmbH &amp; Co. KG 2015. All rights reserved.</a:t>
            </a:r>
          </a:p>
        </p:txBody>
      </p:sp>
      <p:sp>
        <p:nvSpPr>
          <p:cNvPr id="1030" name="Rectangle 6"/>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chemeClr val="folHlink"/>
                </a:solidFill>
              </a:defRPr>
            </a:lvl1pPr>
          </a:lstStyle>
          <a:p>
            <a:fld id="{86141BCE-8C3D-4B61-B193-DF215D67D0A3}" type="slidenum">
              <a:rPr lang="en-US">
                <a:solidFill>
                  <a:srgbClr val="B3B2B4"/>
                </a:solidFill>
              </a:rPr>
              <a:pPr/>
              <a:t>‹#›</a:t>
            </a:fld>
            <a:endParaRPr lang="en-US" dirty="0">
              <a:solidFill>
                <a:srgbClr val="B3B2B4"/>
              </a:solidFill>
            </a:endParaRPr>
          </a:p>
        </p:txBody>
      </p:sp>
      <p:pic>
        <p:nvPicPr>
          <p:cNvPr id="2" name="Picture 1" descr="column-graphic-alone_cmyk-cs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35576"/>
            <a:ext cx="130858" cy="649718"/>
          </a:xfrm>
          <a:prstGeom prst="rect">
            <a:avLst/>
          </a:prstGeom>
        </p:spPr>
      </p:pic>
    </p:spTree>
    <p:extLst>
      <p:ext uri="{BB962C8B-B14F-4D97-AF65-F5344CB8AC3E}">
        <p14:creationId xmlns:p14="http://schemas.microsoft.com/office/powerpoint/2010/main" val="762986527"/>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600"/>
        </a:spcBef>
        <a:spcAft>
          <a:spcPct val="0"/>
        </a:spcAft>
        <a:buChar char="•"/>
        <a:defRPr sz="2700">
          <a:solidFill>
            <a:schemeClr val="tx1"/>
          </a:solidFill>
          <a:latin typeface="+mn-lt"/>
          <a:ea typeface="+mn-ea"/>
          <a:cs typeface="+mn-cs"/>
        </a:defRPr>
      </a:lvl1pPr>
      <a:lvl2pPr marL="457200" indent="-227013" algn="l" rtl="0" eaLnBrk="1" fontAlgn="base" hangingPunct="1">
        <a:spcBef>
          <a:spcPts val="600"/>
        </a:spcBef>
        <a:spcAft>
          <a:spcPct val="0"/>
        </a:spcAft>
        <a:buChar char="•"/>
        <a:defRPr sz="2400">
          <a:solidFill>
            <a:schemeClr val="tx1"/>
          </a:solidFill>
          <a:latin typeface="+mn-lt"/>
          <a:cs typeface="+mn-cs"/>
        </a:defRPr>
      </a:lvl2pPr>
      <a:lvl3pPr marL="641350" indent="-182563" algn="l" rtl="0" eaLnBrk="1" fontAlgn="base" hangingPunct="1">
        <a:spcBef>
          <a:spcPts val="600"/>
        </a:spcBef>
        <a:spcAft>
          <a:spcPct val="0"/>
        </a:spcAft>
        <a:buChar char="•"/>
        <a:defRPr>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9" y="273844"/>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CA" smtClean="0"/>
              <a:t>Click to edit Master title style</a:t>
            </a:r>
            <a:endParaRPr lang="en-US" dirty="0" smtClean="0"/>
          </a:p>
        </p:txBody>
      </p:sp>
      <p:sp>
        <p:nvSpPr>
          <p:cNvPr id="1027" name="Rectangle 3"/>
          <p:cNvSpPr>
            <a:spLocks noGrp="1" noChangeArrowheads="1"/>
          </p:cNvSpPr>
          <p:nvPr>
            <p:ph type="body" idx="1"/>
          </p:nvPr>
        </p:nvSpPr>
        <p:spPr bwMode="auto">
          <a:xfrm>
            <a:off x="641350" y="1302543"/>
            <a:ext cx="8364538" cy="3338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9" name="Rectangle 5"/>
          <p:cNvSpPr>
            <a:spLocks noGrp="1" noChangeArrowheads="1"/>
          </p:cNvSpPr>
          <p:nvPr>
            <p:ph type="ftr" sz="quarter" idx="3"/>
          </p:nvPr>
        </p:nvSpPr>
        <p:spPr bwMode="auto">
          <a:xfrm>
            <a:off x="6540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bg2"/>
                </a:solidFill>
              </a:defRPr>
            </a:lvl1pPr>
          </a:lstStyle>
          <a:p>
            <a:r>
              <a:rPr lang="en-US" dirty="0" smtClean="0">
                <a:solidFill>
                  <a:srgbClr val="7C7B7F"/>
                </a:solidFill>
              </a:rPr>
              <a:t>Copyright © Unify GmbH &amp; Co. KG 2015. All rights reserved.</a:t>
            </a:r>
          </a:p>
        </p:txBody>
      </p:sp>
      <p:sp>
        <p:nvSpPr>
          <p:cNvPr id="1030" name="Rectangle 6"/>
          <p:cNvSpPr>
            <a:spLocks noGrp="1" noChangeArrowheads="1"/>
          </p:cNvSpPr>
          <p:nvPr>
            <p:ph type="sldNum" sz="quarter" idx="4"/>
          </p:nvPr>
        </p:nvSpPr>
        <p:spPr bwMode="auto">
          <a:xfrm>
            <a:off x="7010400" y="4857750"/>
            <a:ext cx="1676400" cy="157163"/>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a:defRPr sz="1200">
                <a:solidFill>
                  <a:srgbClr val="7C7B7F"/>
                </a:solidFill>
              </a:defRPr>
            </a:lvl1pPr>
          </a:lstStyle>
          <a:p>
            <a:fld id="{86141BCE-8C3D-4B61-B193-DF215D67D0A3}" type="slidenum">
              <a:rPr lang="en-US" smtClean="0"/>
              <a:pPr/>
              <a:t>‹#›</a:t>
            </a:fld>
            <a:endParaRPr lang="en-US" dirty="0"/>
          </a:p>
        </p:txBody>
      </p:sp>
      <p:pic>
        <p:nvPicPr>
          <p:cNvPr id="2" name="Picture 1" descr="column-graphic-alone_cmyk-cs3.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335576"/>
            <a:ext cx="130858" cy="649718"/>
          </a:xfrm>
          <a:prstGeom prst="rect">
            <a:avLst/>
          </a:prstGeom>
        </p:spPr>
      </p:pic>
    </p:spTree>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6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p:titleStyle>
    <p:bodyStyle>
      <a:lvl1pPr marL="228600" indent="-228600" algn="l" rtl="0" eaLnBrk="1" fontAlgn="base" hangingPunct="1">
        <a:spcBef>
          <a:spcPts val="600"/>
        </a:spcBef>
        <a:spcAft>
          <a:spcPct val="0"/>
        </a:spcAft>
        <a:buChar char="•"/>
        <a:defRPr sz="2700">
          <a:solidFill>
            <a:schemeClr val="bg1"/>
          </a:solidFill>
          <a:latin typeface="+mn-lt"/>
          <a:ea typeface="+mn-ea"/>
          <a:cs typeface="+mn-cs"/>
        </a:defRPr>
      </a:lvl1pPr>
      <a:lvl2pPr marL="457200" indent="-227013" algn="l" rtl="0" eaLnBrk="1" fontAlgn="base" hangingPunct="1">
        <a:spcBef>
          <a:spcPts val="600"/>
        </a:spcBef>
        <a:spcAft>
          <a:spcPct val="0"/>
        </a:spcAft>
        <a:buChar char="•"/>
        <a:defRPr sz="2400">
          <a:solidFill>
            <a:schemeClr val="bg1"/>
          </a:solidFill>
          <a:latin typeface="+mn-lt"/>
          <a:cs typeface="+mn-cs"/>
        </a:defRPr>
      </a:lvl2pPr>
      <a:lvl3pPr marL="641350" indent="-182563" algn="l" rtl="0" eaLnBrk="1" fontAlgn="base" hangingPunct="1">
        <a:spcBef>
          <a:spcPts val="600"/>
        </a:spcBef>
        <a:spcAft>
          <a:spcPct val="0"/>
        </a:spcAft>
        <a:buChar char="•"/>
        <a:defRPr>
          <a:solidFill>
            <a:schemeClr val="bg2"/>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2026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tag-neg-horiz-cmyk-HERITAGE-cs3.png"/>
          <p:cNvPicPr>
            <a:picLocks noChangeAspect="1"/>
          </p:cNvPicPr>
          <p:nvPr/>
        </p:nvPicPr>
        <p:blipFill rotWithShape="1">
          <a:blip r:embed="rId3" cstate="email">
            <a:extLst>
              <a:ext uri="{28A0092B-C50C-407E-A947-70E740481C1C}">
                <a14:useLocalDpi xmlns:a14="http://schemas.microsoft.com/office/drawing/2010/main"/>
              </a:ext>
            </a:extLst>
          </a:blip>
          <a:srcRect t="-1" b="43052"/>
          <a:stretch/>
        </p:blipFill>
        <p:spPr>
          <a:xfrm>
            <a:off x="1117601" y="2073592"/>
            <a:ext cx="6840242" cy="979573"/>
          </a:xfrm>
          <a:prstGeom prst="rect">
            <a:avLst/>
          </a:prstGeom>
        </p:spPr>
      </p:pic>
    </p:spTree>
    <p:extLst>
      <p:ext uri="{BB962C8B-B14F-4D97-AF65-F5344CB8AC3E}">
        <p14:creationId xmlns:p14="http://schemas.microsoft.com/office/powerpoint/2010/main" val="26100289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p:cNvSpPr/>
          <p:nvPr/>
        </p:nvSpPr>
        <p:spPr>
          <a:xfrm>
            <a:off x="5378470" y="0"/>
            <a:ext cx="3765529"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5"/>
          <p:cNvSpPr txBox="1">
            <a:spLocks noChangeArrowheads="1"/>
          </p:cNvSpPr>
          <p:nvPr/>
        </p:nvSpPr>
        <p:spPr>
          <a:xfrm>
            <a:off x="577286" y="1744716"/>
            <a:ext cx="2292914" cy="1812329"/>
          </a:xfrm>
          <a:prstGeom prst="rect">
            <a:avLst/>
          </a:prstGeom>
        </p:spPr>
        <p:txBody>
          <a:bodyPr numCol="1"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en-US" sz="1200" dirty="0">
                <a:solidFill>
                  <a:srgbClr val="202628"/>
                </a:solidFill>
              </a:rPr>
              <a:t>21,000 </a:t>
            </a:r>
            <a:r>
              <a:rPr lang="en-US" sz="1200" dirty="0" smtClean="0">
                <a:solidFill>
                  <a:srgbClr val="202628"/>
                </a:solidFill>
              </a:rPr>
              <a:t>a</a:t>
            </a:r>
            <a:r>
              <a:rPr lang="hu-HU" sz="1200" dirty="0" smtClean="0">
                <a:solidFill>
                  <a:srgbClr val="202628"/>
                </a:solidFill>
              </a:rPr>
              <a:t>k</a:t>
            </a:r>
            <a:r>
              <a:rPr lang="en-US" sz="1200" dirty="0" smtClean="0">
                <a:solidFill>
                  <a:srgbClr val="202628"/>
                </a:solidFill>
              </a:rPr>
              <a:t>t</a:t>
            </a:r>
            <a:r>
              <a:rPr lang="hu-HU" sz="1200" dirty="0" smtClean="0">
                <a:solidFill>
                  <a:srgbClr val="202628"/>
                </a:solidFill>
              </a:rPr>
              <a:t>ív </a:t>
            </a:r>
            <a:r>
              <a:rPr lang="hu-HU" sz="1200" dirty="0" err="1" smtClean="0">
                <a:solidFill>
                  <a:srgbClr val="202628"/>
                </a:solidFill>
              </a:rPr>
              <a:t>globál</a:t>
            </a:r>
            <a:r>
              <a:rPr lang="hu-HU" sz="1200" dirty="0" smtClean="0">
                <a:solidFill>
                  <a:srgbClr val="202628"/>
                </a:solidFill>
              </a:rPr>
              <a:t>/lokál címtár bejegyzés</a:t>
            </a:r>
            <a:endParaRPr lang="en-US" sz="1200" dirty="0">
              <a:solidFill>
                <a:srgbClr val="202628"/>
              </a:solidFill>
            </a:endParaRPr>
          </a:p>
          <a:p>
            <a:pPr>
              <a:lnSpc>
                <a:spcPct val="100000"/>
              </a:lnSpc>
              <a:spcAft>
                <a:spcPts val="600"/>
              </a:spcAft>
            </a:pPr>
            <a:r>
              <a:rPr lang="hu-HU" sz="1200" dirty="0" smtClean="0">
                <a:solidFill>
                  <a:srgbClr val="202628"/>
                </a:solidFill>
              </a:rPr>
              <a:t>Vonal megosztás</a:t>
            </a:r>
            <a:endParaRPr lang="en-US" sz="1200" dirty="0">
              <a:solidFill>
                <a:srgbClr val="202628"/>
              </a:solidFill>
            </a:endParaRPr>
          </a:p>
          <a:p>
            <a:pPr>
              <a:lnSpc>
                <a:spcPct val="100000"/>
              </a:lnSpc>
              <a:spcAft>
                <a:spcPts val="600"/>
              </a:spcAft>
            </a:pPr>
            <a:r>
              <a:rPr lang="en-US" sz="1200" dirty="0">
                <a:solidFill>
                  <a:srgbClr val="202628"/>
                </a:solidFill>
              </a:rPr>
              <a:t>24 </a:t>
            </a:r>
            <a:r>
              <a:rPr lang="en-US" sz="1200" dirty="0" smtClean="0">
                <a:solidFill>
                  <a:srgbClr val="202628"/>
                </a:solidFill>
              </a:rPr>
              <a:t>program</a:t>
            </a:r>
            <a:r>
              <a:rPr lang="hu-HU" sz="1200" dirty="0" err="1" smtClean="0">
                <a:solidFill>
                  <a:srgbClr val="202628"/>
                </a:solidFill>
              </a:rPr>
              <a:t>ozható</a:t>
            </a:r>
            <a:r>
              <a:rPr lang="hu-HU" sz="1200" dirty="0" smtClean="0">
                <a:solidFill>
                  <a:srgbClr val="202628"/>
                </a:solidFill>
              </a:rPr>
              <a:t> hangszóró csatorna</a:t>
            </a:r>
            <a:r>
              <a:rPr lang="en-US" sz="1200" dirty="0" smtClean="0">
                <a:solidFill>
                  <a:srgbClr val="202628"/>
                </a:solidFill>
              </a:rPr>
              <a:t> </a:t>
            </a:r>
            <a:endParaRPr lang="en-US" sz="1200" dirty="0">
              <a:solidFill>
                <a:srgbClr val="202628"/>
              </a:solidFill>
            </a:endParaRPr>
          </a:p>
          <a:p>
            <a:pPr>
              <a:lnSpc>
                <a:spcPct val="100000"/>
              </a:lnSpc>
              <a:spcAft>
                <a:spcPts val="600"/>
              </a:spcAft>
            </a:pPr>
            <a:r>
              <a:rPr lang="hu-HU" sz="1200" dirty="0" smtClean="0">
                <a:solidFill>
                  <a:srgbClr val="202628"/>
                </a:solidFill>
              </a:rPr>
              <a:t>„Lenyitható” híváslista</a:t>
            </a:r>
            <a:endParaRPr lang="en-US" sz="1200" dirty="0">
              <a:solidFill>
                <a:srgbClr val="202628"/>
              </a:solidFill>
            </a:endParaRPr>
          </a:p>
          <a:p>
            <a:pPr>
              <a:lnSpc>
                <a:spcPct val="100000"/>
              </a:lnSpc>
              <a:spcAft>
                <a:spcPts val="600"/>
              </a:spcAft>
            </a:pPr>
            <a:r>
              <a:rPr lang="en-US" sz="1200" dirty="0" smtClean="0">
                <a:solidFill>
                  <a:srgbClr val="202628"/>
                </a:solidFill>
              </a:rPr>
              <a:t>Push-to-Announce</a:t>
            </a:r>
            <a:r>
              <a:rPr lang="hu-HU" sz="1200" dirty="0" smtClean="0">
                <a:solidFill>
                  <a:srgbClr val="202628"/>
                </a:solidFill>
              </a:rPr>
              <a:t> billentyű</a:t>
            </a:r>
            <a:endParaRPr lang="en-US" sz="1200" dirty="0">
              <a:solidFill>
                <a:srgbClr val="202628"/>
              </a:solidFill>
            </a:endParaRPr>
          </a:p>
          <a:p>
            <a:pPr>
              <a:lnSpc>
                <a:spcPct val="100000"/>
              </a:lnSpc>
              <a:spcAft>
                <a:spcPts val="600"/>
              </a:spcAft>
            </a:pPr>
            <a:endParaRPr lang="en-US" sz="1200" dirty="0">
              <a:solidFill>
                <a:srgbClr val="202628"/>
              </a:solidFill>
            </a:endParaRPr>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10</a:t>
            </a:fld>
            <a:endParaRPr lang="en-US">
              <a:solidFill>
                <a:srgbClr val="B3B2B4"/>
              </a:solidFill>
            </a:endParaRPr>
          </a:p>
        </p:txBody>
      </p:sp>
      <p:sp>
        <p:nvSpPr>
          <p:cNvPr id="4" name="Footer Placeholder 3"/>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11" name="Rectangle 5"/>
          <p:cNvSpPr txBox="1">
            <a:spLocks noChangeArrowheads="1"/>
          </p:cNvSpPr>
          <p:nvPr/>
        </p:nvSpPr>
        <p:spPr>
          <a:xfrm>
            <a:off x="2914668" y="1399418"/>
            <a:ext cx="2057400" cy="330143"/>
          </a:xfrm>
          <a:prstGeom prst="rect">
            <a:avLst/>
          </a:prstGeom>
        </p:spPr>
        <p:txBody>
          <a:bodyPr anchor="b"/>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en-US" sz="1600" b="1" dirty="0" smtClean="0">
                <a:solidFill>
                  <a:srgbClr val="202628"/>
                </a:solidFill>
              </a:rPr>
              <a:t>Intuitive Design</a:t>
            </a:r>
            <a:endParaRPr lang="en-US" sz="1600" b="1" dirty="0">
              <a:solidFill>
                <a:srgbClr val="202628"/>
              </a:solidFill>
            </a:endParaRPr>
          </a:p>
        </p:txBody>
      </p:sp>
      <p:sp>
        <p:nvSpPr>
          <p:cNvPr id="12" name="Rectangle 5"/>
          <p:cNvSpPr txBox="1">
            <a:spLocks noChangeArrowheads="1"/>
          </p:cNvSpPr>
          <p:nvPr/>
        </p:nvSpPr>
        <p:spPr>
          <a:xfrm>
            <a:off x="2235241" y="1808978"/>
            <a:ext cx="1714459"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endParaRPr lang="en-US" sz="1200" dirty="0">
              <a:solidFill>
                <a:srgbClr val="202628"/>
              </a:solidFill>
            </a:endParaRPr>
          </a:p>
        </p:txBody>
      </p:sp>
      <p:sp>
        <p:nvSpPr>
          <p:cNvPr id="13" name="Rectangle 5"/>
          <p:cNvSpPr txBox="1">
            <a:spLocks noChangeArrowheads="1"/>
          </p:cNvSpPr>
          <p:nvPr/>
        </p:nvSpPr>
        <p:spPr>
          <a:xfrm>
            <a:off x="2914669" y="1744716"/>
            <a:ext cx="2286000"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hu-HU" sz="1200" dirty="0" smtClean="0">
                <a:solidFill>
                  <a:srgbClr val="202628"/>
                </a:solidFill>
              </a:rPr>
              <a:t>Érintőképernyős</a:t>
            </a:r>
            <a:r>
              <a:rPr lang="en-US" sz="1200" dirty="0" smtClean="0">
                <a:solidFill>
                  <a:srgbClr val="202628"/>
                </a:solidFill>
              </a:rPr>
              <a:t> </a:t>
            </a:r>
            <a:r>
              <a:rPr lang="en-US" sz="1200" dirty="0">
                <a:solidFill>
                  <a:srgbClr val="202628"/>
                </a:solidFill>
              </a:rPr>
              <a:t>interface</a:t>
            </a:r>
          </a:p>
          <a:p>
            <a:pPr>
              <a:lnSpc>
                <a:spcPct val="100000"/>
              </a:lnSpc>
              <a:spcAft>
                <a:spcPts val="600"/>
              </a:spcAft>
            </a:pPr>
            <a:r>
              <a:rPr lang="en-US" sz="1200" dirty="0" smtClean="0">
                <a:solidFill>
                  <a:srgbClr val="202628"/>
                </a:solidFill>
              </a:rPr>
              <a:t>2 a</a:t>
            </a:r>
            <a:r>
              <a:rPr lang="hu-HU" sz="1200" dirty="0" err="1" smtClean="0">
                <a:solidFill>
                  <a:srgbClr val="202628"/>
                </a:solidFill>
              </a:rPr>
              <a:t>ktív</a:t>
            </a:r>
            <a:r>
              <a:rPr lang="hu-HU" sz="1200" dirty="0" smtClean="0">
                <a:solidFill>
                  <a:srgbClr val="202628"/>
                </a:solidFill>
              </a:rPr>
              <a:t> hálókártya</a:t>
            </a:r>
            <a:endParaRPr lang="en-US" sz="1200" dirty="0">
              <a:solidFill>
                <a:srgbClr val="202628"/>
              </a:solidFill>
            </a:endParaRPr>
          </a:p>
          <a:p>
            <a:pPr>
              <a:lnSpc>
                <a:spcPct val="100000"/>
              </a:lnSpc>
              <a:spcAft>
                <a:spcPts val="600"/>
              </a:spcAft>
            </a:pPr>
            <a:r>
              <a:rPr lang="hu-HU" sz="1200" dirty="0">
                <a:solidFill>
                  <a:srgbClr val="202628"/>
                </a:solidFill>
              </a:rPr>
              <a:t>V</a:t>
            </a:r>
            <a:r>
              <a:rPr lang="en-US" sz="1200" dirty="0" err="1" smtClean="0">
                <a:solidFill>
                  <a:srgbClr val="202628"/>
                </a:solidFill>
              </a:rPr>
              <a:t>ideo</a:t>
            </a:r>
            <a:r>
              <a:rPr lang="en-US" sz="1200" dirty="0" smtClean="0">
                <a:solidFill>
                  <a:srgbClr val="202628"/>
                </a:solidFill>
              </a:rPr>
              <a:t> </a:t>
            </a:r>
            <a:r>
              <a:rPr lang="hu-HU" sz="1200" dirty="0" smtClean="0">
                <a:solidFill>
                  <a:srgbClr val="202628"/>
                </a:solidFill>
              </a:rPr>
              <a:t>és</a:t>
            </a:r>
            <a:r>
              <a:rPr lang="en-US" sz="1200" dirty="0" smtClean="0">
                <a:solidFill>
                  <a:srgbClr val="202628"/>
                </a:solidFill>
              </a:rPr>
              <a:t> IPTV</a:t>
            </a:r>
            <a:r>
              <a:rPr lang="hu-HU" sz="1200" dirty="0" smtClean="0">
                <a:solidFill>
                  <a:srgbClr val="202628"/>
                </a:solidFill>
              </a:rPr>
              <a:t> támogatás</a:t>
            </a:r>
            <a:endParaRPr lang="en-US" sz="1200" dirty="0" smtClean="0">
              <a:solidFill>
                <a:srgbClr val="202628"/>
              </a:solidFill>
            </a:endParaRPr>
          </a:p>
          <a:p>
            <a:pPr>
              <a:lnSpc>
                <a:spcPct val="100000"/>
              </a:lnSpc>
              <a:spcAft>
                <a:spcPts val="600"/>
              </a:spcAft>
            </a:pPr>
            <a:r>
              <a:rPr lang="hu-HU" sz="1200" dirty="0" smtClean="0">
                <a:solidFill>
                  <a:srgbClr val="202628"/>
                </a:solidFill>
              </a:rPr>
              <a:t>Üzenet várakozik</a:t>
            </a:r>
            <a:r>
              <a:rPr lang="en-US" sz="1200" dirty="0" smtClean="0">
                <a:solidFill>
                  <a:srgbClr val="202628"/>
                </a:solidFill>
              </a:rPr>
              <a:t> </a:t>
            </a:r>
            <a:r>
              <a:rPr lang="en-US" sz="1200" dirty="0" err="1" smtClean="0">
                <a:solidFill>
                  <a:srgbClr val="202628"/>
                </a:solidFill>
              </a:rPr>
              <a:t>indi</a:t>
            </a:r>
            <a:r>
              <a:rPr lang="hu-HU" sz="1200" dirty="0" err="1" smtClean="0">
                <a:solidFill>
                  <a:srgbClr val="202628"/>
                </a:solidFill>
              </a:rPr>
              <a:t>ká</a:t>
            </a:r>
            <a:r>
              <a:rPr lang="en-US" sz="1200" dirty="0" smtClean="0">
                <a:solidFill>
                  <a:srgbClr val="202628"/>
                </a:solidFill>
              </a:rPr>
              <a:t>tor</a:t>
            </a:r>
            <a:endParaRPr lang="en-US" sz="1200" dirty="0">
              <a:solidFill>
                <a:srgbClr val="202628"/>
              </a:solidFill>
            </a:endParaRPr>
          </a:p>
          <a:p>
            <a:pPr>
              <a:lnSpc>
                <a:spcPct val="100000"/>
              </a:lnSpc>
              <a:spcAft>
                <a:spcPts val="600"/>
              </a:spcAft>
            </a:pPr>
            <a:r>
              <a:rPr lang="hu-HU" sz="1200" dirty="0" smtClean="0">
                <a:solidFill>
                  <a:srgbClr val="202628"/>
                </a:solidFill>
              </a:rPr>
              <a:t>Hívás memória lista</a:t>
            </a:r>
            <a:endParaRPr lang="en-US" sz="1200" dirty="0" smtClean="0">
              <a:solidFill>
                <a:srgbClr val="202628"/>
              </a:solidFill>
            </a:endParaRPr>
          </a:p>
          <a:p>
            <a:pPr>
              <a:lnSpc>
                <a:spcPct val="100000"/>
              </a:lnSpc>
              <a:spcAft>
                <a:spcPts val="600"/>
              </a:spcAft>
            </a:pPr>
            <a:r>
              <a:rPr lang="hu-HU" sz="1200" dirty="0" smtClean="0">
                <a:solidFill>
                  <a:srgbClr val="202628"/>
                </a:solidFill>
              </a:rPr>
              <a:t>A leggyakrabban használt funkciók a fejlécben vagy a 20db „</a:t>
            </a:r>
            <a:r>
              <a:rPr lang="en-US" sz="1200" dirty="0" smtClean="0">
                <a:solidFill>
                  <a:srgbClr val="202628"/>
                </a:solidFill>
              </a:rPr>
              <a:t>hard</a:t>
            </a:r>
            <a:r>
              <a:rPr lang="hu-HU" sz="1200" dirty="0" smtClean="0">
                <a:solidFill>
                  <a:srgbClr val="202628"/>
                </a:solidFill>
              </a:rPr>
              <a:t>” </a:t>
            </a:r>
            <a:r>
              <a:rPr lang="en-US" sz="1200" dirty="0" smtClean="0">
                <a:solidFill>
                  <a:srgbClr val="202628"/>
                </a:solidFill>
              </a:rPr>
              <a:t> </a:t>
            </a:r>
            <a:r>
              <a:rPr lang="hu-HU" sz="1200" dirty="0" smtClean="0">
                <a:solidFill>
                  <a:srgbClr val="202628"/>
                </a:solidFill>
              </a:rPr>
              <a:t>billentyűn programozva</a:t>
            </a:r>
            <a:endParaRPr lang="en-US" sz="1200" dirty="0" smtClean="0">
              <a:solidFill>
                <a:srgbClr val="202628"/>
              </a:solidFill>
            </a:endParaRPr>
          </a:p>
          <a:p>
            <a:pPr>
              <a:lnSpc>
                <a:spcPct val="100000"/>
              </a:lnSpc>
              <a:spcAft>
                <a:spcPts val="600"/>
              </a:spcAft>
            </a:pPr>
            <a:r>
              <a:rPr lang="hu-HU" sz="1200" dirty="0" smtClean="0">
                <a:solidFill>
                  <a:srgbClr val="202628"/>
                </a:solidFill>
              </a:rPr>
              <a:t>Bármely oldalra mutató „</a:t>
            </a:r>
            <a:r>
              <a:rPr lang="en-US" sz="1200" dirty="0" smtClean="0">
                <a:solidFill>
                  <a:srgbClr val="202628"/>
                </a:solidFill>
              </a:rPr>
              <a:t>to </a:t>
            </a:r>
            <a:r>
              <a:rPr lang="en-US" sz="1200" dirty="0">
                <a:solidFill>
                  <a:srgbClr val="202628"/>
                </a:solidFill>
              </a:rPr>
              <a:t>and </a:t>
            </a:r>
            <a:br>
              <a:rPr lang="en-US" sz="1200" dirty="0">
                <a:solidFill>
                  <a:srgbClr val="202628"/>
                </a:solidFill>
              </a:rPr>
            </a:br>
            <a:r>
              <a:rPr lang="en-US" sz="1200" dirty="0" smtClean="0">
                <a:solidFill>
                  <a:srgbClr val="202628"/>
                </a:solidFill>
              </a:rPr>
              <a:t>from</a:t>
            </a:r>
            <a:r>
              <a:rPr lang="hu-HU" sz="1200" dirty="0" smtClean="0">
                <a:solidFill>
                  <a:srgbClr val="202628"/>
                </a:solidFill>
              </a:rPr>
              <a:t>” billentyű</a:t>
            </a:r>
            <a:endParaRPr lang="en-US" sz="1200" dirty="0" smtClean="0">
              <a:solidFill>
                <a:srgbClr val="202628"/>
              </a:solidFill>
            </a:endParaRPr>
          </a:p>
          <a:p>
            <a:pPr>
              <a:lnSpc>
                <a:spcPct val="100000"/>
              </a:lnSpc>
              <a:spcAft>
                <a:spcPts val="600"/>
              </a:spcAft>
            </a:pPr>
            <a:r>
              <a:rPr lang="en-US" sz="1200" dirty="0" err="1" smtClean="0">
                <a:solidFill>
                  <a:srgbClr val="202628"/>
                </a:solidFill>
              </a:rPr>
              <a:t>Gra</a:t>
            </a:r>
            <a:r>
              <a:rPr lang="hu-HU" sz="1200" dirty="0" err="1" smtClean="0">
                <a:solidFill>
                  <a:srgbClr val="202628"/>
                </a:solidFill>
              </a:rPr>
              <a:t>fikus</a:t>
            </a:r>
            <a:r>
              <a:rPr lang="hu-HU" sz="1200" dirty="0" smtClean="0">
                <a:solidFill>
                  <a:srgbClr val="202628"/>
                </a:solidFill>
              </a:rPr>
              <a:t> kezelés </a:t>
            </a:r>
            <a:endParaRPr lang="en-US" sz="1200" dirty="0">
              <a:solidFill>
                <a:srgbClr val="202628"/>
              </a:solidFill>
            </a:endParaRPr>
          </a:p>
          <a:p>
            <a:pPr>
              <a:lnSpc>
                <a:spcPct val="100000"/>
              </a:lnSpc>
              <a:spcAft>
                <a:spcPts val="600"/>
              </a:spcAft>
            </a:pPr>
            <a:endParaRPr lang="en-US" sz="1200" dirty="0">
              <a:solidFill>
                <a:srgbClr val="202628"/>
              </a:solidFill>
            </a:endParaRPr>
          </a:p>
          <a:p>
            <a:pPr>
              <a:lnSpc>
                <a:spcPct val="100000"/>
              </a:lnSpc>
              <a:spcAft>
                <a:spcPts val="600"/>
              </a:spcAft>
            </a:pPr>
            <a:endParaRPr lang="en-US" sz="1200" dirty="0">
              <a:solidFill>
                <a:srgbClr val="202628"/>
              </a:solidFill>
            </a:endParaRPr>
          </a:p>
          <a:p>
            <a:pPr>
              <a:lnSpc>
                <a:spcPct val="100000"/>
              </a:lnSpc>
              <a:spcAft>
                <a:spcPts val="600"/>
              </a:spcAft>
            </a:pPr>
            <a:endParaRPr lang="en-US" sz="1200" dirty="0">
              <a:solidFill>
                <a:srgbClr val="202628"/>
              </a:solidFill>
            </a:endParaRPr>
          </a:p>
          <a:p>
            <a:pPr>
              <a:lnSpc>
                <a:spcPct val="100000"/>
              </a:lnSpc>
              <a:spcAft>
                <a:spcPts val="600"/>
              </a:spcAft>
            </a:pPr>
            <a:endParaRPr lang="en-US" sz="1200" dirty="0">
              <a:solidFill>
                <a:srgbClr val="202628"/>
              </a:solidFill>
            </a:endParaRPr>
          </a:p>
          <a:p>
            <a:pPr>
              <a:lnSpc>
                <a:spcPct val="100000"/>
              </a:lnSpc>
              <a:spcAft>
                <a:spcPts val="600"/>
              </a:spcAft>
            </a:pPr>
            <a:endParaRPr lang="en-US" sz="1200" dirty="0">
              <a:solidFill>
                <a:srgbClr val="202628"/>
              </a:solidFill>
            </a:endParaRPr>
          </a:p>
        </p:txBody>
      </p:sp>
      <p:sp>
        <p:nvSpPr>
          <p:cNvPr id="14" name="Rectangle 5"/>
          <p:cNvSpPr txBox="1">
            <a:spLocks noChangeArrowheads="1"/>
          </p:cNvSpPr>
          <p:nvPr/>
        </p:nvSpPr>
        <p:spPr>
          <a:xfrm>
            <a:off x="641369" y="1789830"/>
            <a:ext cx="2451100"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endParaRPr lang="en-US" sz="1200" dirty="0">
              <a:solidFill>
                <a:srgbClr val="202628"/>
              </a:solidFill>
            </a:endParaRPr>
          </a:p>
        </p:txBody>
      </p:sp>
      <p:sp>
        <p:nvSpPr>
          <p:cNvPr id="16" name="Rectangle 5"/>
          <p:cNvSpPr txBox="1">
            <a:spLocks noChangeArrowheads="1"/>
          </p:cNvSpPr>
          <p:nvPr/>
        </p:nvSpPr>
        <p:spPr>
          <a:xfrm>
            <a:off x="577285" y="1414573"/>
            <a:ext cx="2788215" cy="330143"/>
          </a:xfrm>
          <a:prstGeom prst="rect">
            <a:avLst/>
          </a:prstGeom>
        </p:spPr>
        <p:txBody>
          <a:bodyPr anchor="b"/>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hu-HU" sz="1600" b="1" dirty="0" smtClean="0">
                <a:solidFill>
                  <a:srgbClr val="202628"/>
                </a:solidFill>
              </a:rPr>
              <a:t>Hívás kezelés</a:t>
            </a:r>
            <a:endParaRPr lang="en-US" sz="1600" b="1" dirty="0">
              <a:solidFill>
                <a:srgbClr val="202628"/>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120" r="1229"/>
          <a:stretch/>
        </p:blipFill>
        <p:spPr>
          <a:xfrm>
            <a:off x="5378470" y="1295468"/>
            <a:ext cx="3765529" cy="2710824"/>
          </a:xfrm>
          <a:prstGeom prst="rect">
            <a:avLst/>
          </a:prstGeom>
        </p:spPr>
      </p:pic>
      <p:sp>
        <p:nvSpPr>
          <p:cNvPr id="15" name="Title 1"/>
          <p:cNvSpPr txBox="1">
            <a:spLocks/>
          </p:cNvSpPr>
          <p:nvPr/>
        </p:nvSpPr>
        <p:spPr bwMode="auto">
          <a:xfrm>
            <a:off x="269443" y="292488"/>
            <a:ext cx="7907337" cy="775097"/>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a:solidFill>
                  <a:schemeClr val="hlink"/>
                </a:solidFill>
                <a:latin typeface="+mj-lt"/>
                <a:ea typeface="+mj-ea"/>
                <a:cs typeface="+mj-cs"/>
              </a:defRPr>
            </a:lvl1pPr>
            <a:lvl2pPr algn="l" rtl="0" eaLnBrk="1" fontAlgn="base" hangingPunct="1">
              <a:lnSpc>
                <a:spcPct val="90000"/>
              </a:lnSpc>
              <a:spcBef>
                <a:spcPct val="0"/>
              </a:spcBef>
              <a:spcAft>
                <a:spcPct val="0"/>
              </a:spcAft>
              <a:defRPr sz="3600">
                <a:solidFill>
                  <a:schemeClr val="hlink"/>
                </a:solidFill>
                <a:latin typeface="Arial" charset="0"/>
                <a:cs typeface="Arial" charset="0"/>
              </a:defRPr>
            </a:lvl2pPr>
            <a:lvl3pPr algn="l" rtl="0" eaLnBrk="1" fontAlgn="base" hangingPunct="1">
              <a:lnSpc>
                <a:spcPct val="90000"/>
              </a:lnSpc>
              <a:spcBef>
                <a:spcPct val="0"/>
              </a:spcBef>
              <a:spcAft>
                <a:spcPct val="0"/>
              </a:spcAft>
              <a:defRPr sz="3600">
                <a:solidFill>
                  <a:schemeClr val="hlink"/>
                </a:solidFill>
                <a:latin typeface="Arial" charset="0"/>
                <a:cs typeface="Arial" charset="0"/>
              </a:defRPr>
            </a:lvl3pPr>
            <a:lvl4pPr algn="l" rtl="0" eaLnBrk="1" fontAlgn="base" hangingPunct="1">
              <a:lnSpc>
                <a:spcPct val="90000"/>
              </a:lnSpc>
              <a:spcBef>
                <a:spcPct val="0"/>
              </a:spcBef>
              <a:spcAft>
                <a:spcPct val="0"/>
              </a:spcAft>
              <a:defRPr sz="3600">
                <a:solidFill>
                  <a:schemeClr val="hlink"/>
                </a:solidFill>
                <a:latin typeface="Arial" charset="0"/>
                <a:cs typeface="Arial" charset="0"/>
              </a:defRPr>
            </a:lvl4pPr>
            <a:lvl5pPr algn="l" rtl="0" eaLnBrk="1" fontAlgn="base" hangingPunct="1">
              <a:lnSpc>
                <a:spcPct val="90000"/>
              </a:lnSpc>
              <a:spcBef>
                <a:spcPct val="0"/>
              </a:spcBef>
              <a:spcAft>
                <a:spcPct val="0"/>
              </a:spcAft>
              <a:defRPr sz="3600">
                <a:solidFill>
                  <a:schemeClr val="hlink"/>
                </a:solidFill>
                <a:latin typeface="Arial" charset="0"/>
                <a:cs typeface="Arial" charset="0"/>
              </a:defRPr>
            </a:lvl5pPr>
            <a:lvl6pPr marL="457200" algn="l" rtl="0" eaLnBrk="1" fontAlgn="base" hangingPunct="1">
              <a:lnSpc>
                <a:spcPct val="90000"/>
              </a:lnSpc>
              <a:spcBef>
                <a:spcPct val="0"/>
              </a:spcBef>
              <a:spcAft>
                <a:spcPct val="0"/>
              </a:spcAft>
              <a:defRPr sz="3600">
                <a:solidFill>
                  <a:schemeClr val="hlink"/>
                </a:solidFill>
                <a:latin typeface="Arial" charset="0"/>
                <a:cs typeface="Arial" charset="0"/>
              </a:defRPr>
            </a:lvl6pPr>
            <a:lvl7pPr marL="914400" algn="l" rtl="0" eaLnBrk="1" fontAlgn="base" hangingPunct="1">
              <a:lnSpc>
                <a:spcPct val="90000"/>
              </a:lnSpc>
              <a:spcBef>
                <a:spcPct val="0"/>
              </a:spcBef>
              <a:spcAft>
                <a:spcPct val="0"/>
              </a:spcAft>
              <a:defRPr sz="3600">
                <a:solidFill>
                  <a:schemeClr val="hlink"/>
                </a:solidFill>
                <a:latin typeface="Arial" charset="0"/>
                <a:cs typeface="Arial" charset="0"/>
              </a:defRPr>
            </a:lvl7pPr>
            <a:lvl8pPr marL="1371600" algn="l" rtl="0" eaLnBrk="1" fontAlgn="base" hangingPunct="1">
              <a:lnSpc>
                <a:spcPct val="90000"/>
              </a:lnSpc>
              <a:spcBef>
                <a:spcPct val="0"/>
              </a:spcBef>
              <a:spcAft>
                <a:spcPct val="0"/>
              </a:spcAft>
              <a:defRPr sz="3600">
                <a:solidFill>
                  <a:schemeClr val="hlink"/>
                </a:solidFill>
                <a:latin typeface="Arial" charset="0"/>
                <a:cs typeface="Arial" charset="0"/>
              </a:defRPr>
            </a:lvl8pPr>
            <a:lvl9pPr marL="1828800" algn="l" rtl="0" eaLnBrk="1" fontAlgn="base" hangingPunct="1">
              <a:lnSpc>
                <a:spcPct val="90000"/>
              </a:lnSpc>
              <a:spcBef>
                <a:spcPct val="0"/>
              </a:spcBef>
              <a:spcAft>
                <a:spcPct val="0"/>
              </a:spcAft>
              <a:defRPr sz="3600">
                <a:solidFill>
                  <a:schemeClr val="hlink"/>
                </a:solidFill>
                <a:latin typeface="Arial" charset="0"/>
                <a:cs typeface="Arial" charset="0"/>
              </a:defRPr>
            </a:lvl9pPr>
          </a:lstStyle>
          <a:p>
            <a:r>
              <a:rPr lang="hu-HU" kern="0" dirty="0" smtClean="0"/>
              <a:t>A kereskedő „támogatása” 2.</a:t>
            </a:r>
            <a:endParaRPr lang="en-US" kern="0" dirty="0"/>
          </a:p>
        </p:txBody>
      </p:sp>
    </p:spTree>
    <p:extLst>
      <p:ext uri="{BB962C8B-B14F-4D97-AF65-F5344CB8AC3E}">
        <p14:creationId xmlns:p14="http://schemas.microsoft.com/office/powerpoint/2010/main" val="32514848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683" y="273844"/>
            <a:ext cx="8458624" cy="775097"/>
          </a:xfrm>
        </p:spPr>
        <p:txBody>
          <a:bodyPr/>
          <a:lstStyle/>
          <a:p>
            <a:r>
              <a:rPr lang="hu-HU" dirty="0" smtClean="0"/>
              <a:t>Bővíthető a még jobb kihasználás érdekében</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11</a:t>
            </a:fld>
            <a:endParaRPr lang="en-US">
              <a:solidFill>
                <a:srgbClr val="B3B2B4"/>
              </a:solidFill>
            </a:endParaRPr>
          </a:p>
        </p:txBody>
      </p:sp>
      <p:sp>
        <p:nvSpPr>
          <p:cNvPr id="4" name="Footer Placeholder 3"/>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7" name="Rectangle 5"/>
          <p:cNvSpPr txBox="1">
            <a:spLocks noChangeArrowheads="1"/>
          </p:cNvSpPr>
          <p:nvPr/>
        </p:nvSpPr>
        <p:spPr>
          <a:xfrm>
            <a:off x="540597" y="1776845"/>
            <a:ext cx="3015403" cy="1612006"/>
          </a:xfrm>
          <a:prstGeom prst="rect">
            <a:avLst/>
          </a:prstGeom>
        </p:spPr>
        <p:txBody>
          <a:bodyPr anchor="b"/>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marL="285750" indent="-285750">
              <a:lnSpc>
                <a:spcPct val="100000"/>
              </a:lnSpc>
              <a:spcAft>
                <a:spcPts val="600"/>
              </a:spcAft>
              <a:buFont typeface="Arial" panose="020B0604020202020204" pitchFamily="34" charset="0"/>
              <a:buChar char="•"/>
            </a:pPr>
            <a:r>
              <a:rPr lang="hu-HU" sz="1600" dirty="0" smtClean="0">
                <a:solidFill>
                  <a:srgbClr val="202628"/>
                </a:solidFill>
              </a:rPr>
              <a:t>Hangszóró-modul bármely vagy minden oldalon</a:t>
            </a:r>
            <a:endParaRPr lang="en-US" sz="1600" dirty="0">
              <a:solidFill>
                <a:srgbClr val="202628"/>
              </a:solidFill>
            </a:endParaRPr>
          </a:p>
          <a:p>
            <a:pPr marL="285750" indent="-285750">
              <a:lnSpc>
                <a:spcPct val="100000"/>
              </a:lnSpc>
              <a:spcAft>
                <a:spcPts val="600"/>
              </a:spcAft>
              <a:buFont typeface="Arial" panose="020B0604020202020204" pitchFamily="34" charset="0"/>
              <a:buChar char="•"/>
            </a:pPr>
            <a:r>
              <a:rPr lang="hu-HU" sz="1600" dirty="0" smtClean="0">
                <a:solidFill>
                  <a:srgbClr val="202628"/>
                </a:solidFill>
              </a:rPr>
              <a:t>Hangszóró-modullal, funkció- és gyorsbillentyűkkel személyre szabható oldalak</a:t>
            </a:r>
            <a:endParaRPr lang="en-US" sz="1600" dirty="0">
              <a:solidFill>
                <a:srgbClr val="202628"/>
              </a:solidFill>
            </a:endParaRPr>
          </a:p>
        </p:txBody>
      </p:sp>
      <p:grpSp>
        <p:nvGrpSpPr>
          <p:cNvPr id="5" name="Group 4"/>
          <p:cNvGrpSpPr/>
          <p:nvPr/>
        </p:nvGrpSpPr>
        <p:grpSpPr>
          <a:xfrm>
            <a:off x="3893570" y="1114258"/>
            <a:ext cx="4928736" cy="3285824"/>
            <a:chOff x="3893570" y="1114258"/>
            <a:chExt cx="4928736" cy="3285824"/>
          </a:xfrm>
        </p:grpSpPr>
        <p:pic>
          <p:nvPicPr>
            <p:cNvPr id="8" name="Picture 7" descr="img_0157_NewInterface_wSpeakerbox.jpg"/>
            <p:cNvPicPr>
              <a:picLocks noChangeAspect="1"/>
            </p:cNvPicPr>
            <p:nvPr/>
          </p:nvPicPr>
          <p:blipFill>
            <a:blip r:embed="rId3" cstate="print"/>
            <a:stretch>
              <a:fillRect/>
            </a:stretch>
          </p:blipFill>
          <p:spPr>
            <a:xfrm>
              <a:off x="3893570" y="1114258"/>
              <a:ext cx="4928736" cy="3285824"/>
            </a:xfrm>
            <a:prstGeom prst="rect">
              <a:avLst/>
            </a:prstGeom>
          </p:spPr>
        </p:pic>
        <p:pic>
          <p:nvPicPr>
            <p:cNvPr id="9" name="Picture 1"/>
            <p:cNvPicPr>
              <a:picLocks noChangeAspect="1" noChangeArrowheads="1"/>
            </p:cNvPicPr>
            <p:nvPr/>
          </p:nvPicPr>
          <p:blipFill>
            <a:blip r:embed="rId4" cstate="print"/>
            <a:srcRect/>
            <a:stretch>
              <a:fillRect/>
            </a:stretch>
          </p:blipFill>
          <p:spPr bwMode="auto">
            <a:xfrm>
              <a:off x="4988665" y="2260275"/>
              <a:ext cx="1496273" cy="1128575"/>
            </a:xfrm>
            <a:prstGeom prst="rect">
              <a:avLst/>
            </a:prstGeom>
            <a:noFill/>
            <a:ln w="9525">
              <a:noFill/>
              <a:miter lim="800000"/>
              <a:headEnd/>
              <a:tailEnd/>
            </a:ln>
          </p:spPr>
        </p:pic>
      </p:grpSp>
    </p:spTree>
    <p:extLst>
      <p:ext uri="{BB962C8B-B14F-4D97-AF65-F5344CB8AC3E}">
        <p14:creationId xmlns:p14="http://schemas.microsoft.com/office/powerpoint/2010/main" val="270836004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OpenScape Xpert </a:t>
            </a:r>
            <a:r>
              <a:rPr lang="en-US" dirty="0" smtClean="0"/>
              <a:t>6010p</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12</a:t>
            </a:fld>
            <a:endParaRPr lang="en-US">
              <a:solidFill>
                <a:srgbClr val="B3B2B4"/>
              </a:solidFill>
            </a:endParaRPr>
          </a:p>
        </p:txBody>
      </p:sp>
      <p:sp>
        <p:nvSpPr>
          <p:cNvPr id="4" name="Footer Placeholder 3"/>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7" name="Rectangle 5"/>
          <p:cNvSpPr txBox="1">
            <a:spLocks noChangeArrowheads="1"/>
          </p:cNvSpPr>
          <p:nvPr/>
        </p:nvSpPr>
        <p:spPr>
          <a:xfrm>
            <a:off x="578337" y="1569857"/>
            <a:ext cx="4127252"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hu-HU" sz="1000" b="1" dirty="0" smtClean="0">
                <a:solidFill>
                  <a:srgbClr val="202628"/>
                </a:solidFill>
              </a:rPr>
              <a:t>Gyors:</a:t>
            </a:r>
            <a:r>
              <a:rPr lang="en-US" sz="1000" dirty="0" smtClean="0">
                <a:solidFill>
                  <a:srgbClr val="202628"/>
                </a:solidFill>
              </a:rPr>
              <a:t> </a:t>
            </a:r>
            <a:r>
              <a:rPr lang="hu-HU" sz="1000" dirty="0" smtClean="0">
                <a:solidFill>
                  <a:srgbClr val="202628"/>
                </a:solidFill>
              </a:rPr>
              <a:t>Egy billentyűs elérés a koncentrált listázáshoz és kijelző a bejövő és várakozó hívásokhoz (elsőbbségi híváslista)</a:t>
            </a:r>
            <a:endParaRPr lang="en-US" sz="1000" dirty="0">
              <a:solidFill>
                <a:srgbClr val="202628"/>
              </a:solidFill>
            </a:endParaRPr>
          </a:p>
          <a:p>
            <a:pPr>
              <a:lnSpc>
                <a:spcPct val="100000"/>
              </a:lnSpc>
              <a:spcAft>
                <a:spcPts val="600"/>
              </a:spcAft>
            </a:pPr>
            <a:r>
              <a:rPr lang="hu-HU" sz="1000" b="1" dirty="0" smtClean="0">
                <a:solidFill>
                  <a:srgbClr val="202628"/>
                </a:solidFill>
              </a:rPr>
              <a:t>Átfogó</a:t>
            </a:r>
            <a:r>
              <a:rPr lang="en-US" sz="1000" b="1" dirty="0" smtClean="0">
                <a:solidFill>
                  <a:srgbClr val="202628"/>
                </a:solidFill>
              </a:rPr>
              <a:t>: </a:t>
            </a:r>
            <a:r>
              <a:rPr lang="en-US" sz="1000" dirty="0" smtClean="0">
                <a:solidFill>
                  <a:srgbClr val="202628"/>
                </a:solidFill>
              </a:rPr>
              <a:t>A </a:t>
            </a:r>
            <a:r>
              <a:rPr lang="hu-HU" sz="1000" dirty="0" smtClean="0">
                <a:solidFill>
                  <a:srgbClr val="202628"/>
                </a:solidFill>
              </a:rPr>
              <a:t>kommunikációhoz szükséges teljes körű modell és csatorna támogatása</a:t>
            </a:r>
            <a:r>
              <a:rPr lang="en-US" sz="1000" dirty="0" smtClean="0">
                <a:solidFill>
                  <a:srgbClr val="202628"/>
                </a:solidFill>
              </a:rPr>
              <a:t>; </a:t>
            </a:r>
            <a:r>
              <a:rPr lang="en-US" sz="1000" dirty="0" err="1" smtClean="0">
                <a:solidFill>
                  <a:srgbClr val="202628"/>
                </a:solidFill>
              </a:rPr>
              <a:t>ringdowns</a:t>
            </a:r>
            <a:r>
              <a:rPr lang="en-US" sz="1000" dirty="0">
                <a:solidFill>
                  <a:srgbClr val="202628"/>
                </a:solidFill>
              </a:rPr>
              <a:t>, </a:t>
            </a:r>
            <a:r>
              <a:rPr lang="en-US" sz="1000" dirty="0" smtClean="0">
                <a:solidFill>
                  <a:srgbClr val="202628"/>
                </a:solidFill>
              </a:rPr>
              <a:t>shutdowns, </a:t>
            </a:r>
            <a:r>
              <a:rPr lang="en-US" sz="1000" dirty="0">
                <a:solidFill>
                  <a:srgbClr val="202628"/>
                </a:solidFill>
              </a:rPr>
              <a:t>intercom </a:t>
            </a:r>
            <a:r>
              <a:rPr lang="hu-HU" sz="1000" dirty="0" smtClean="0">
                <a:solidFill>
                  <a:srgbClr val="202628"/>
                </a:solidFill>
              </a:rPr>
              <a:t>és</a:t>
            </a:r>
            <a:r>
              <a:rPr lang="en-US" sz="1000" dirty="0" smtClean="0">
                <a:solidFill>
                  <a:srgbClr val="202628"/>
                </a:solidFill>
              </a:rPr>
              <a:t> </a:t>
            </a:r>
            <a:r>
              <a:rPr lang="en-US" sz="1000" dirty="0">
                <a:solidFill>
                  <a:srgbClr val="202628"/>
                </a:solidFill>
              </a:rPr>
              <a:t>broadcast –– </a:t>
            </a:r>
            <a:r>
              <a:rPr lang="hu-HU" sz="1000" dirty="0">
                <a:solidFill>
                  <a:srgbClr val="202628"/>
                </a:solidFill>
              </a:rPr>
              <a:t>bármely, az üzlet lezárásához </a:t>
            </a:r>
            <a:r>
              <a:rPr lang="hu-HU" sz="1000" dirty="0" smtClean="0">
                <a:solidFill>
                  <a:srgbClr val="202628"/>
                </a:solidFill>
              </a:rPr>
              <a:t>szükséges személy vagy csoport eléréséhez</a:t>
            </a:r>
            <a:endParaRPr lang="en-US" sz="1000" dirty="0">
              <a:solidFill>
                <a:srgbClr val="202628"/>
              </a:solidFill>
            </a:endParaRPr>
          </a:p>
          <a:p>
            <a:pPr>
              <a:lnSpc>
                <a:spcPct val="100000"/>
              </a:lnSpc>
              <a:spcAft>
                <a:spcPts val="600"/>
              </a:spcAft>
            </a:pPr>
            <a:r>
              <a:rPr lang="hu-HU" sz="1000" b="1" dirty="0" smtClean="0">
                <a:solidFill>
                  <a:srgbClr val="202628"/>
                </a:solidFill>
              </a:rPr>
              <a:t>Multimédiás: „</a:t>
            </a:r>
            <a:r>
              <a:rPr lang="en-US" sz="1000" dirty="0" smtClean="0">
                <a:solidFill>
                  <a:srgbClr val="202628"/>
                </a:solidFill>
              </a:rPr>
              <a:t>IPTV </a:t>
            </a:r>
            <a:r>
              <a:rPr lang="hu-HU" sz="1000" dirty="0" err="1" smtClean="0">
                <a:solidFill>
                  <a:srgbClr val="202628"/>
                </a:solidFill>
              </a:rPr>
              <a:t>in</a:t>
            </a:r>
            <a:r>
              <a:rPr lang="hu-HU" sz="1000" dirty="0" smtClean="0">
                <a:solidFill>
                  <a:srgbClr val="202628"/>
                </a:solidFill>
              </a:rPr>
              <a:t> </a:t>
            </a:r>
            <a:r>
              <a:rPr lang="hu-HU" sz="1000" dirty="0" err="1" smtClean="0">
                <a:solidFill>
                  <a:srgbClr val="202628"/>
                </a:solidFill>
              </a:rPr>
              <a:t>window</a:t>
            </a:r>
            <a:r>
              <a:rPr lang="hu-HU" sz="1000" dirty="0" smtClean="0">
                <a:solidFill>
                  <a:srgbClr val="202628"/>
                </a:solidFill>
              </a:rPr>
              <a:t>” támogatás a t</a:t>
            </a:r>
            <a:r>
              <a:rPr lang="en-US" sz="1000" dirty="0" err="1" smtClean="0">
                <a:solidFill>
                  <a:srgbClr val="202628"/>
                </a:solidFill>
              </a:rPr>
              <a:t>urret</a:t>
            </a:r>
            <a:r>
              <a:rPr lang="hu-HU" sz="1000" dirty="0" err="1" smtClean="0">
                <a:solidFill>
                  <a:srgbClr val="202628"/>
                </a:solidFill>
              </a:rPr>
              <a:t>-en</a:t>
            </a:r>
            <a:endParaRPr lang="en-US" sz="1000" dirty="0">
              <a:solidFill>
                <a:srgbClr val="202628"/>
              </a:solidFill>
            </a:endParaRPr>
          </a:p>
          <a:p>
            <a:pPr>
              <a:lnSpc>
                <a:spcPct val="100000"/>
              </a:lnSpc>
              <a:spcAft>
                <a:spcPts val="600"/>
              </a:spcAft>
            </a:pPr>
            <a:r>
              <a:rPr lang="hu-HU" sz="1000" b="1" dirty="0" smtClean="0">
                <a:solidFill>
                  <a:srgbClr val="202628"/>
                </a:solidFill>
              </a:rPr>
              <a:t>Nyomon követhető</a:t>
            </a:r>
            <a:r>
              <a:rPr lang="en-US" sz="1000" dirty="0" smtClean="0">
                <a:solidFill>
                  <a:srgbClr val="202628"/>
                </a:solidFill>
              </a:rPr>
              <a:t>: </a:t>
            </a:r>
            <a:r>
              <a:rPr lang="hu-HU" sz="1000" dirty="0" smtClean="0">
                <a:solidFill>
                  <a:srgbClr val="202628"/>
                </a:solidFill>
              </a:rPr>
              <a:t>azonnali ügyfél rekord</a:t>
            </a:r>
            <a:r>
              <a:rPr lang="en-US" sz="1000" dirty="0" smtClean="0">
                <a:solidFill>
                  <a:srgbClr val="202628"/>
                </a:solidFill>
              </a:rPr>
              <a:t> </a:t>
            </a:r>
            <a:r>
              <a:rPr lang="en-US" sz="1000" dirty="0">
                <a:solidFill>
                  <a:srgbClr val="202628"/>
                </a:solidFill>
              </a:rPr>
              <a:t>pop-up, </a:t>
            </a:r>
            <a:r>
              <a:rPr lang="hu-HU" sz="1000" dirty="0" smtClean="0">
                <a:solidFill>
                  <a:srgbClr val="202628"/>
                </a:solidFill>
              </a:rPr>
              <a:t>mely hívó fél (</a:t>
            </a:r>
            <a:r>
              <a:rPr lang="en-US" sz="1000" dirty="0" smtClean="0">
                <a:solidFill>
                  <a:srgbClr val="202628"/>
                </a:solidFill>
              </a:rPr>
              <a:t>Caller ID</a:t>
            </a:r>
            <a:r>
              <a:rPr lang="hu-HU" sz="1000" dirty="0" smtClean="0">
                <a:solidFill>
                  <a:srgbClr val="202628"/>
                </a:solidFill>
              </a:rPr>
              <a:t>) alapú</a:t>
            </a:r>
            <a:r>
              <a:rPr lang="en-US" sz="1000" dirty="0" smtClean="0">
                <a:solidFill>
                  <a:srgbClr val="202628"/>
                </a:solidFill>
              </a:rPr>
              <a:t>, </a:t>
            </a:r>
            <a:r>
              <a:rPr lang="hu-HU" sz="1000" dirty="0" smtClean="0">
                <a:solidFill>
                  <a:srgbClr val="202628"/>
                </a:solidFill>
              </a:rPr>
              <a:t>bejövő hívás listázás és automatikus visszahívás a nem fogadott hívásokhoz</a:t>
            </a:r>
            <a:r>
              <a:rPr lang="en-US" sz="1000" dirty="0" smtClean="0">
                <a:solidFill>
                  <a:srgbClr val="202628"/>
                </a:solidFill>
              </a:rPr>
              <a:t>.</a:t>
            </a:r>
            <a:endParaRPr lang="en-US" sz="1000" dirty="0">
              <a:solidFill>
                <a:srgbClr val="202628"/>
              </a:solidFill>
            </a:endParaRPr>
          </a:p>
          <a:p>
            <a:pPr>
              <a:lnSpc>
                <a:spcPct val="100000"/>
              </a:lnSpc>
              <a:spcAft>
                <a:spcPts val="600"/>
              </a:spcAft>
            </a:pPr>
            <a:r>
              <a:rPr lang="en-US" sz="1000" b="1" dirty="0" smtClean="0">
                <a:solidFill>
                  <a:srgbClr val="202628"/>
                </a:solidFill>
              </a:rPr>
              <a:t>OpenScape Xpert 6010p </a:t>
            </a:r>
            <a:r>
              <a:rPr lang="hu-HU" sz="1000" b="1" dirty="0" smtClean="0">
                <a:solidFill>
                  <a:srgbClr val="202628"/>
                </a:solidFill>
              </a:rPr>
              <a:t>műszaki tartalom</a:t>
            </a:r>
            <a:r>
              <a:rPr lang="en-US" sz="1000" dirty="0" smtClean="0">
                <a:solidFill>
                  <a:srgbClr val="202628"/>
                </a:solidFill>
              </a:rPr>
              <a:t>:</a:t>
            </a:r>
            <a:endParaRPr lang="en-US" sz="1000" dirty="0">
              <a:solidFill>
                <a:srgbClr val="202628"/>
              </a:solidFill>
            </a:endParaRPr>
          </a:p>
          <a:p>
            <a:pPr marL="171450" indent="-171450">
              <a:lnSpc>
                <a:spcPct val="100000"/>
              </a:lnSpc>
              <a:spcAft>
                <a:spcPts val="600"/>
              </a:spcAft>
              <a:buFont typeface="Arial" panose="020B0604020202020204" pitchFamily="34" charset="0"/>
              <a:buChar char="•"/>
            </a:pPr>
            <a:r>
              <a:rPr lang="hu-HU" sz="1000" dirty="0" smtClean="0">
                <a:solidFill>
                  <a:srgbClr val="202628"/>
                </a:solidFill>
              </a:rPr>
              <a:t>Nagyfelbontású és nagy kontraszt, </a:t>
            </a:r>
            <a:r>
              <a:rPr lang="en-US" sz="1000" dirty="0" smtClean="0">
                <a:solidFill>
                  <a:srgbClr val="202628"/>
                </a:solidFill>
              </a:rPr>
              <a:t>10.4</a:t>
            </a:r>
            <a:r>
              <a:rPr lang="en-US" sz="1000" dirty="0">
                <a:solidFill>
                  <a:srgbClr val="202628"/>
                </a:solidFill>
              </a:rPr>
              <a:t>” </a:t>
            </a:r>
            <a:r>
              <a:rPr lang="hu-HU" sz="1000" dirty="0" smtClean="0">
                <a:solidFill>
                  <a:srgbClr val="202628"/>
                </a:solidFill>
              </a:rPr>
              <a:t>érintőképernyő</a:t>
            </a:r>
            <a:endParaRPr lang="en-US" sz="1000" dirty="0">
              <a:solidFill>
                <a:srgbClr val="202628"/>
              </a:solidFill>
            </a:endParaRPr>
          </a:p>
          <a:p>
            <a:pPr marL="171450" indent="-171450">
              <a:lnSpc>
                <a:spcPct val="100000"/>
              </a:lnSpc>
              <a:spcAft>
                <a:spcPts val="600"/>
              </a:spcAft>
              <a:buFont typeface="Arial" panose="020B0604020202020204" pitchFamily="34" charset="0"/>
              <a:buChar char="•"/>
            </a:pPr>
            <a:r>
              <a:rPr lang="hu-HU" sz="1000" dirty="0" smtClean="0">
                <a:solidFill>
                  <a:srgbClr val="202628"/>
                </a:solidFill>
              </a:rPr>
              <a:t>HDD és ventilátor nélküli design, a csendes és kis energia igényű üzem biztosításához</a:t>
            </a:r>
            <a:endParaRPr lang="en-US" sz="1000" dirty="0" smtClean="0">
              <a:solidFill>
                <a:srgbClr val="202628"/>
              </a:solidFill>
            </a:endParaRPr>
          </a:p>
          <a:p>
            <a:pPr marL="171450" indent="-171450">
              <a:lnSpc>
                <a:spcPct val="100000"/>
              </a:lnSpc>
              <a:spcAft>
                <a:spcPts val="600"/>
              </a:spcAft>
              <a:buFont typeface="Arial" panose="020B0604020202020204" pitchFamily="34" charset="0"/>
              <a:buChar char="•"/>
            </a:pPr>
            <a:r>
              <a:rPr lang="hu-HU" sz="1000" dirty="0" smtClean="0">
                <a:solidFill>
                  <a:srgbClr val="202628"/>
                </a:solidFill>
              </a:rPr>
              <a:t>Max 4 </a:t>
            </a:r>
            <a:r>
              <a:rPr lang="hu-HU" sz="1000" dirty="0" err="1" smtClean="0">
                <a:solidFill>
                  <a:srgbClr val="202628"/>
                </a:solidFill>
              </a:rPr>
              <a:t>kézibeszélő</a:t>
            </a:r>
            <a:r>
              <a:rPr lang="hu-HU" sz="1000" dirty="0" smtClean="0">
                <a:solidFill>
                  <a:srgbClr val="202628"/>
                </a:solidFill>
              </a:rPr>
              <a:t> és 24 hangszóró </a:t>
            </a:r>
            <a:r>
              <a:rPr lang="en-US" sz="1000" dirty="0" smtClean="0">
                <a:solidFill>
                  <a:srgbClr val="202628"/>
                </a:solidFill>
              </a:rPr>
              <a:t>turret</a:t>
            </a:r>
            <a:r>
              <a:rPr lang="hu-HU" sz="1000" dirty="0" smtClean="0">
                <a:solidFill>
                  <a:srgbClr val="202628"/>
                </a:solidFill>
              </a:rPr>
              <a:t> állomásonként</a:t>
            </a:r>
            <a:endParaRPr lang="en-US" sz="1000" dirty="0">
              <a:solidFill>
                <a:srgbClr val="202628"/>
              </a:solidFill>
            </a:endParaRPr>
          </a:p>
          <a:p>
            <a:pPr marL="171450" indent="-171450">
              <a:lnSpc>
                <a:spcPct val="100000"/>
              </a:lnSpc>
              <a:spcAft>
                <a:spcPts val="600"/>
              </a:spcAft>
              <a:buFont typeface="Arial" panose="020B0604020202020204" pitchFamily="34" charset="0"/>
              <a:buChar char="•"/>
            </a:pPr>
            <a:r>
              <a:rPr lang="en-US" sz="1000" dirty="0" err="1" smtClean="0">
                <a:solidFill>
                  <a:srgbClr val="202628"/>
                </a:solidFill>
              </a:rPr>
              <a:t>Redund</a:t>
            </a:r>
            <a:r>
              <a:rPr lang="hu-HU" sz="1000" dirty="0" err="1" smtClean="0">
                <a:solidFill>
                  <a:srgbClr val="202628"/>
                </a:solidFill>
              </a:rPr>
              <a:t>áns</a:t>
            </a:r>
            <a:r>
              <a:rPr lang="hu-HU" sz="1000" dirty="0" smtClean="0">
                <a:solidFill>
                  <a:srgbClr val="202628"/>
                </a:solidFill>
              </a:rPr>
              <a:t> </a:t>
            </a:r>
            <a:r>
              <a:rPr lang="en-US" sz="1000" dirty="0" smtClean="0">
                <a:solidFill>
                  <a:srgbClr val="202628"/>
                </a:solidFill>
              </a:rPr>
              <a:t>LAN </a:t>
            </a:r>
            <a:r>
              <a:rPr lang="en-US" sz="1000" dirty="0">
                <a:solidFill>
                  <a:srgbClr val="202628"/>
                </a:solidFill>
              </a:rPr>
              <a:t>ports (</a:t>
            </a:r>
            <a:r>
              <a:rPr lang="en-US" sz="1000" dirty="0" smtClean="0">
                <a:solidFill>
                  <a:srgbClr val="202628"/>
                </a:solidFill>
              </a:rPr>
              <a:t>2</a:t>
            </a:r>
            <a:r>
              <a:rPr lang="hu-HU" sz="1000" dirty="0" smtClean="0">
                <a:solidFill>
                  <a:srgbClr val="202628"/>
                </a:solidFill>
              </a:rPr>
              <a:t>db</a:t>
            </a:r>
            <a:r>
              <a:rPr lang="en-US" sz="1000" dirty="0" smtClean="0">
                <a:solidFill>
                  <a:srgbClr val="202628"/>
                </a:solidFill>
              </a:rPr>
              <a:t>) </a:t>
            </a:r>
            <a:r>
              <a:rPr lang="hu-HU" sz="1000" dirty="0" smtClean="0">
                <a:solidFill>
                  <a:srgbClr val="202628"/>
                </a:solidFill>
              </a:rPr>
              <a:t>és</a:t>
            </a:r>
            <a:r>
              <a:rPr lang="en-US" sz="1000" dirty="0" smtClean="0">
                <a:solidFill>
                  <a:srgbClr val="202628"/>
                </a:solidFill>
              </a:rPr>
              <a:t> </a:t>
            </a:r>
            <a:r>
              <a:rPr lang="en-US" sz="1000" dirty="0">
                <a:solidFill>
                  <a:srgbClr val="202628"/>
                </a:solidFill>
              </a:rPr>
              <a:t>USB v2.0 </a:t>
            </a:r>
            <a:r>
              <a:rPr lang="en-US" sz="1000" dirty="0" smtClean="0">
                <a:solidFill>
                  <a:srgbClr val="202628"/>
                </a:solidFill>
              </a:rPr>
              <a:t>port </a:t>
            </a:r>
            <a:r>
              <a:rPr lang="en-US" sz="1000" dirty="0">
                <a:solidFill>
                  <a:srgbClr val="202628"/>
                </a:solidFill>
              </a:rPr>
              <a:t>(</a:t>
            </a:r>
            <a:r>
              <a:rPr lang="en-US" sz="1000" dirty="0" smtClean="0">
                <a:solidFill>
                  <a:srgbClr val="202628"/>
                </a:solidFill>
              </a:rPr>
              <a:t>6</a:t>
            </a:r>
            <a:r>
              <a:rPr lang="hu-HU" sz="1000" dirty="0" smtClean="0">
                <a:solidFill>
                  <a:srgbClr val="202628"/>
                </a:solidFill>
              </a:rPr>
              <a:t>db</a:t>
            </a:r>
            <a:r>
              <a:rPr lang="en-US" sz="1000" dirty="0" smtClean="0">
                <a:solidFill>
                  <a:srgbClr val="202628"/>
                </a:solidFill>
              </a:rPr>
              <a:t>)</a:t>
            </a:r>
          </a:p>
          <a:p>
            <a:pPr marL="171450" indent="-171450">
              <a:lnSpc>
                <a:spcPct val="100000"/>
              </a:lnSpc>
              <a:spcAft>
                <a:spcPts val="600"/>
              </a:spcAft>
              <a:buFont typeface="Arial" panose="020B0604020202020204" pitchFamily="34" charset="0"/>
              <a:buChar char="•"/>
            </a:pPr>
            <a:r>
              <a:rPr lang="hu-HU" sz="1000" dirty="0" smtClean="0">
                <a:solidFill>
                  <a:srgbClr val="202628"/>
                </a:solidFill>
              </a:rPr>
              <a:t>Beágyazott </a:t>
            </a:r>
            <a:r>
              <a:rPr lang="en-US" sz="1000" dirty="0" smtClean="0">
                <a:solidFill>
                  <a:srgbClr val="202628"/>
                </a:solidFill>
              </a:rPr>
              <a:t>Linux OS</a:t>
            </a:r>
            <a:endParaRPr lang="en-US" sz="1000" dirty="0">
              <a:solidFill>
                <a:srgbClr val="202628"/>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3602"/>
          <a:stretch/>
        </p:blipFill>
        <p:spPr>
          <a:xfrm>
            <a:off x="4705589" y="1641449"/>
            <a:ext cx="4356100" cy="2690985"/>
          </a:xfrm>
          <a:prstGeom prst="rect">
            <a:avLst/>
          </a:prstGeom>
        </p:spPr>
      </p:pic>
      <p:sp>
        <p:nvSpPr>
          <p:cNvPr id="12" name="Rectangle 5"/>
          <p:cNvSpPr txBox="1">
            <a:spLocks noChangeArrowheads="1"/>
          </p:cNvSpPr>
          <p:nvPr/>
        </p:nvSpPr>
        <p:spPr>
          <a:xfrm>
            <a:off x="578337" y="1036572"/>
            <a:ext cx="8276494"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hu-HU" sz="1400" b="1" dirty="0" smtClean="0">
                <a:solidFill>
                  <a:srgbClr val="202628"/>
                </a:solidFill>
              </a:rPr>
              <a:t>Az</a:t>
            </a:r>
            <a:r>
              <a:rPr lang="en-US" sz="1400" b="1" dirty="0" smtClean="0">
                <a:solidFill>
                  <a:srgbClr val="202628"/>
                </a:solidFill>
              </a:rPr>
              <a:t> </a:t>
            </a:r>
            <a:r>
              <a:rPr lang="en-US" sz="1400" b="1" dirty="0">
                <a:solidFill>
                  <a:srgbClr val="202628"/>
                </a:solidFill>
              </a:rPr>
              <a:t>OpenScape </a:t>
            </a:r>
            <a:r>
              <a:rPr lang="en-US" sz="1400" b="1" dirty="0" err="1">
                <a:solidFill>
                  <a:srgbClr val="202628"/>
                </a:solidFill>
              </a:rPr>
              <a:t>Xpert</a:t>
            </a:r>
            <a:r>
              <a:rPr lang="en-US" sz="1400" b="1" dirty="0">
                <a:solidFill>
                  <a:srgbClr val="202628"/>
                </a:solidFill>
              </a:rPr>
              <a:t> </a:t>
            </a:r>
            <a:r>
              <a:rPr lang="hu-HU" sz="1400" b="1" dirty="0" smtClean="0">
                <a:solidFill>
                  <a:srgbClr val="202628"/>
                </a:solidFill>
              </a:rPr>
              <a:t>központi eleme a korszerű </a:t>
            </a:r>
            <a:r>
              <a:rPr lang="en-US" sz="1400" b="1" dirty="0" smtClean="0">
                <a:solidFill>
                  <a:srgbClr val="202628"/>
                </a:solidFill>
              </a:rPr>
              <a:t>6010p IP </a:t>
            </a:r>
            <a:r>
              <a:rPr lang="en-US" sz="1400" b="1" dirty="0">
                <a:solidFill>
                  <a:srgbClr val="202628"/>
                </a:solidFill>
              </a:rPr>
              <a:t>trading </a:t>
            </a:r>
            <a:r>
              <a:rPr lang="en-US" sz="1400" b="1" dirty="0" smtClean="0">
                <a:solidFill>
                  <a:srgbClr val="202628"/>
                </a:solidFill>
              </a:rPr>
              <a:t>turret</a:t>
            </a:r>
            <a:r>
              <a:rPr lang="hu-HU" sz="1400" b="1" dirty="0" smtClean="0">
                <a:solidFill>
                  <a:srgbClr val="202628"/>
                </a:solidFill>
              </a:rPr>
              <a:t>, mely</a:t>
            </a:r>
            <a:r>
              <a:rPr lang="en-US" sz="1400" b="1" dirty="0" smtClean="0">
                <a:solidFill>
                  <a:srgbClr val="202628"/>
                </a:solidFill>
              </a:rPr>
              <a:t/>
            </a:r>
            <a:br>
              <a:rPr lang="en-US" sz="1400" b="1" dirty="0" smtClean="0">
                <a:solidFill>
                  <a:srgbClr val="202628"/>
                </a:solidFill>
              </a:rPr>
            </a:br>
            <a:r>
              <a:rPr lang="hu-HU" sz="1400" b="1" dirty="0" smtClean="0">
                <a:solidFill>
                  <a:srgbClr val="202628"/>
                </a:solidFill>
              </a:rPr>
              <a:t>minimalizálja az asztalon elfoglalt helyet de maximalizálja a kommunikáció </a:t>
            </a:r>
            <a:r>
              <a:rPr lang="hu-HU" sz="1400" b="1" dirty="0" err="1" smtClean="0">
                <a:solidFill>
                  <a:srgbClr val="202628"/>
                </a:solidFill>
              </a:rPr>
              <a:t>hatákonyságát</a:t>
            </a:r>
            <a:endParaRPr lang="en-US" sz="1400" dirty="0">
              <a:solidFill>
                <a:srgbClr val="202628"/>
              </a:solidFill>
            </a:endParaRPr>
          </a:p>
        </p:txBody>
      </p:sp>
    </p:spTree>
    <p:extLst>
      <p:ext uri="{BB962C8B-B14F-4D97-AF65-F5344CB8AC3E}">
        <p14:creationId xmlns:p14="http://schemas.microsoft.com/office/powerpoint/2010/main" val="26747470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hu-HU" dirty="0" smtClean="0"/>
              <a:t>Az</a:t>
            </a:r>
            <a:r>
              <a:rPr lang="en-US" dirty="0" smtClean="0"/>
              <a:t> OpenScape </a:t>
            </a:r>
            <a:r>
              <a:rPr lang="en-US" dirty="0" err="1" smtClean="0"/>
              <a:t>Xpert</a:t>
            </a:r>
            <a:r>
              <a:rPr lang="en-US" dirty="0" smtClean="0"/>
              <a:t> V5</a:t>
            </a:r>
            <a:r>
              <a:rPr lang="hu-HU" dirty="0" smtClean="0"/>
              <a:t> újdonságai  1.</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13</a:t>
            </a:fld>
            <a:endParaRPr lang="en-US">
              <a:solidFill>
                <a:srgbClr val="B3B2B4"/>
              </a:solidFill>
            </a:endParaRPr>
          </a:p>
        </p:txBody>
      </p:sp>
      <p:sp>
        <p:nvSpPr>
          <p:cNvPr id="18" name="Footer Placeholder 17"/>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6" name="Rectangle 5"/>
          <p:cNvSpPr/>
          <p:nvPr/>
        </p:nvSpPr>
        <p:spPr>
          <a:xfrm>
            <a:off x="556037" y="1180584"/>
            <a:ext cx="6854762" cy="461665"/>
          </a:xfrm>
          <a:prstGeom prst="rect">
            <a:avLst/>
          </a:prstGeom>
        </p:spPr>
        <p:txBody>
          <a:bodyPr wrap="none">
            <a:spAutoFit/>
          </a:bodyPr>
          <a:lstStyle/>
          <a:p>
            <a:r>
              <a:rPr lang="hu-HU" sz="2400" b="1" dirty="0" smtClean="0"/>
              <a:t>Megnövelt „</a:t>
            </a:r>
            <a:r>
              <a:rPr lang="en-CA" sz="2400" b="1" dirty="0" smtClean="0"/>
              <a:t>time to trade</a:t>
            </a:r>
            <a:r>
              <a:rPr lang="hu-HU" sz="2400" b="1" dirty="0" smtClean="0"/>
              <a:t>” rendelkezésre állás</a:t>
            </a:r>
            <a:endParaRPr lang="en-CA" sz="2400" dirty="0"/>
          </a:p>
        </p:txBody>
      </p:sp>
      <p:sp>
        <p:nvSpPr>
          <p:cNvPr id="2" name="Rectangle 1"/>
          <p:cNvSpPr/>
          <p:nvPr/>
        </p:nvSpPr>
        <p:spPr>
          <a:xfrm>
            <a:off x="556037" y="2001719"/>
            <a:ext cx="2505818" cy="2492990"/>
          </a:xfrm>
          <a:prstGeom prst="rect">
            <a:avLst/>
          </a:prstGeom>
        </p:spPr>
        <p:txBody>
          <a:bodyPr wrap="square">
            <a:spAutoFit/>
          </a:bodyPr>
          <a:lstStyle/>
          <a:p>
            <a:pPr marL="0" indent="0">
              <a:spcBef>
                <a:spcPts val="0"/>
              </a:spcBef>
              <a:spcAft>
                <a:spcPts val="1200"/>
              </a:spcAft>
              <a:buNone/>
            </a:pPr>
            <a:r>
              <a:rPr lang="hu-HU" sz="1100" b="1" dirty="0">
                <a:solidFill>
                  <a:srgbClr val="88C540"/>
                </a:solidFill>
              </a:rPr>
              <a:t>Gyorsabb elérés:</a:t>
            </a:r>
            <a:endParaRPr lang="en-US" sz="1100" b="1" dirty="0">
              <a:solidFill>
                <a:srgbClr val="88C540"/>
              </a:solidFill>
            </a:endParaRPr>
          </a:p>
          <a:p>
            <a:pPr marL="177800" lvl="1" indent="-177800">
              <a:spcBef>
                <a:spcPts val="0"/>
              </a:spcBef>
              <a:spcAft>
                <a:spcPts val="600"/>
              </a:spcAft>
              <a:buFont typeface="Arial" panose="020B0604020202020204" pitchFamily="34" charset="0"/>
              <a:buChar char="•"/>
            </a:pPr>
            <a:r>
              <a:rPr lang="hu-HU" sz="1100" dirty="0"/>
              <a:t>Csökkentett bejelentkezési idő</a:t>
            </a:r>
            <a:endParaRPr lang="en-US" sz="1100" dirty="0"/>
          </a:p>
          <a:p>
            <a:pPr marL="177800" lvl="1" indent="-177800">
              <a:spcBef>
                <a:spcPts val="0"/>
              </a:spcBef>
              <a:spcAft>
                <a:spcPts val="600"/>
              </a:spcAft>
              <a:buFont typeface="Arial" panose="020B0604020202020204" pitchFamily="34" charset="0"/>
              <a:buChar char="•"/>
            </a:pPr>
            <a:r>
              <a:rPr lang="hu-HU" sz="1100" dirty="0"/>
              <a:t>Egyszerűsített konferencia funkció</a:t>
            </a:r>
            <a:r>
              <a:rPr lang="en-US" sz="1100" dirty="0"/>
              <a:t/>
            </a:r>
            <a:br>
              <a:rPr lang="en-US" sz="1100" dirty="0"/>
            </a:br>
            <a:endParaRPr lang="en-US" sz="1100" dirty="0"/>
          </a:p>
          <a:p>
            <a:pPr marL="0" indent="0">
              <a:spcBef>
                <a:spcPts val="0"/>
              </a:spcBef>
              <a:spcAft>
                <a:spcPts val="1200"/>
              </a:spcAft>
              <a:buNone/>
            </a:pPr>
            <a:r>
              <a:rPr lang="hu-HU" sz="1100" b="1" dirty="0">
                <a:solidFill>
                  <a:srgbClr val="88C540"/>
                </a:solidFill>
              </a:rPr>
              <a:t>Javított hívás menedzsment</a:t>
            </a:r>
            <a:endParaRPr lang="en-US" sz="1100" b="1" dirty="0">
              <a:solidFill>
                <a:srgbClr val="88C540"/>
              </a:solidFill>
            </a:endParaRPr>
          </a:p>
          <a:p>
            <a:pPr marL="177800" indent="-177800">
              <a:spcBef>
                <a:spcPts val="0"/>
              </a:spcBef>
              <a:spcAft>
                <a:spcPts val="600"/>
              </a:spcAft>
              <a:buFont typeface="Arial" panose="020B0604020202020204" pitchFamily="34" charset="0"/>
              <a:buChar char="•"/>
            </a:pPr>
            <a:r>
              <a:rPr lang="en-US" sz="1100" dirty="0"/>
              <a:t>Exclusive </a:t>
            </a:r>
            <a:r>
              <a:rPr lang="hu-HU" sz="1100" dirty="0"/>
              <a:t>tartás gomb (a megosztott vonalak esetében, függetlenül a felhasználói és biztonsági beállításoktól</a:t>
            </a:r>
            <a:r>
              <a:rPr lang="en-US" sz="1100" dirty="0"/>
              <a:t> </a:t>
            </a:r>
            <a:endParaRPr lang="hu-HU" sz="1100" dirty="0"/>
          </a:p>
          <a:p>
            <a:pPr marL="177800" indent="-177800">
              <a:spcBef>
                <a:spcPts val="0"/>
              </a:spcBef>
              <a:spcAft>
                <a:spcPts val="600"/>
              </a:spcAft>
              <a:buFont typeface="Arial" panose="020B0604020202020204" pitchFamily="34" charset="0"/>
              <a:buChar char="•"/>
            </a:pPr>
            <a:r>
              <a:rPr lang="en-US" sz="1100" dirty="0" err="1"/>
              <a:t>Dedi</a:t>
            </a:r>
            <a:r>
              <a:rPr lang="hu-HU" sz="1100" dirty="0" err="1"/>
              <a:t>kált</a:t>
            </a:r>
            <a:r>
              <a:rPr lang="hu-HU" sz="1100" dirty="0"/>
              <a:t> </a:t>
            </a:r>
            <a:r>
              <a:rPr lang="en-US" sz="1100" dirty="0"/>
              <a:t> “Call forward ON” and “Call forward OFF” </a:t>
            </a:r>
            <a:r>
              <a:rPr lang="hu-HU" sz="1100" dirty="0"/>
              <a:t>gomb</a:t>
            </a:r>
            <a:endParaRPr lang="en-US" sz="1100" dirty="0"/>
          </a:p>
        </p:txBody>
      </p:sp>
      <p:sp>
        <p:nvSpPr>
          <p:cNvPr id="5" name="Rectangle 4"/>
          <p:cNvSpPr/>
          <p:nvPr/>
        </p:nvSpPr>
        <p:spPr>
          <a:xfrm>
            <a:off x="3061855" y="2001719"/>
            <a:ext cx="2718391" cy="2569934"/>
          </a:xfrm>
          <a:prstGeom prst="rect">
            <a:avLst/>
          </a:prstGeom>
        </p:spPr>
        <p:txBody>
          <a:bodyPr wrap="square">
            <a:spAutoFit/>
          </a:bodyPr>
          <a:lstStyle/>
          <a:p>
            <a:pPr marL="0" lvl="0" indent="0">
              <a:spcBef>
                <a:spcPts val="0"/>
              </a:spcBef>
              <a:spcAft>
                <a:spcPts val="1200"/>
              </a:spcAft>
              <a:buNone/>
              <a:defRPr/>
            </a:pPr>
            <a:r>
              <a:rPr lang="en-US" sz="1100" b="1" dirty="0">
                <a:solidFill>
                  <a:srgbClr val="88C540"/>
                </a:solidFill>
              </a:rPr>
              <a:t>.. </a:t>
            </a:r>
            <a:r>
              <a:rPr lang="hu-HU" sz="1100" b="1" dirty="0">
                <a:solidFill>
                  <a:srgbClr val="88C540"/>
                </a:solidFill>
              </a:rPr>
              <a:t>PC-s kliens esetében</a:t>
            </a:r>
            <a:endParaRPr lang="en-US" sz="1100" b="1" dirty="0">
              <a:solidFill>
                <a:srgbClr val="88C540"/>
              </a:solidFill>
            </a:endParaRPr>
          </a:p>
          <a:p>
            <a:pPr marL="177800" indent="-177800">
              <a:spcBef>
                <a:spcPts val="0"/>
              </a:spcBef>
              <a:spcAft>
                <a:spcPts val="1200"/>
              </a:spcAft>
              <a:buFont typeface="Arial" pitchFamily="34" charset="0"/>
              <a:buChar char="•"/>
            </a:pPr>
            <a:r>
              <a:rPr lang="en-US" sz="1100" dirty="0"/>
              <a:t>USB </a:t>
            </a:r>
            <a:r>
              <a:rPr lang="hu-HU" sz="1100" dirty="0"/>
              <a:t>hangszóró támogatása, mely ideális a kis helyigényű megoldásokhoz</a:t>
            </a:r>
            <a:r>
              <a:rPr lang="en-US" sz="1100" dirty="0"/>
              <a:t/>
            </a:r>
            <a:br>
              <a:rPr lang="en-US" sz="1100" dirty="0"/>
            </a:br>
            <a:endParaRPr lang="en-US" sz="1100" b="1" dirty="0">
              <a:solidFill>
                <a:srgbClr val="88C540"/>
              </a:solidFill>
            </a:endParaRPr>
          </a:p>
          <a:p>
            <a:pPr marL="0" indent="0">
              <a:spcBef>
                <a:spcPts val="0"/>
              </a:spcBef>
              <a:spcAft>
                <a:spcPts val="1200"/>
              </a:spcAft>
              <a:buNone/>
            </a:pPr>
            <a:r>
              <a:rPr lang="hu-HU" sz="1100" b="1" dirty="0">
                <a:solidFill>
                  <a:srgbClr val="88C540"/>
                </a:solidFill>
              </a:rPr>
              <a:t>Gyorsabb változás bevezetés és adminisztráció</a:t>
            </a:r>
            <a:endParaRPr lang="en-US" sz="1100" dirty="0"/>
          </a:p>
          <a:p>
            <a:pPr marL="177800" lvl="1" indent="-177800">
              <a:spcBef>
                <a:spcPts val="0"/>
              </a:spcBef>
              <a:spcAft>
                <a:spcPts val="600"/>
              </a:spcAft>
              <a:buFont typeface="Arial" panose="020B0604020202020204" pitchFamily="34" charset="0"/>
              <a:buChar char="•"/>
            </a:pPr>
            <a:r>
              <a:rPr lang="en-US" sz="1100" dirty="0" smtClean="0"/>
              <a:t>S</a:t>
            </a:r>
            <a:r>
              <a:rPr lang="hu-HU" sz="1100" dirty="0" err="1" smtClean="0"/>
              <a:t>zimultán</a:t>
            </a:r>
            <a:r>
              <a:rPr lang="hu-HU" sz="1100" dirty="0" smtClean="0"/>
              <a:t> </a:t>
            </a:r>
            <a:r>
              <a:rPr lang="hu-HU" sz="1100" dirty="0" err="1"/>
              <a:t>admin</a:t>
            </a:r>
            <a:r>
              <a:rPr lang="hu-HU" sz="1100" dirty="0"/>
              <a:t> hozzáférés</a:t>
            </a:r>
          </a:p>
          <a:p>
            <a:pPr marL="177800" lvl="1" indent="-177800">
              <a:spcBef>
                <a:spcPts val="0"/>
              </a:spcBef>
              <a:spcAft>
                <a:spcPts val="600"/>
              </a:spcAft>
              <a:buFont typeface="Arial" panose="020B0604020202020204" pitchFamily="34" charset="0"/>
              <a:buChar char="•"/>
            </a:pPr>
            <a:r>
              <a:rPr lang="hu-HU" sz="1100" dirty="0"/>
              <a:t>Javított értesítés az új felhasználói profilok és változások esetén</a:t>
            </a:r>
            <a:endParaRPr lang="en-CA" sz="1100" dirty="0"/>
          </a:p>
          <a:p>
            <a:pPr marL="177800" lvl="1" indent="-177800">
              <a:spcBef>
                <a:spcPts val="0"/>
              </a:spcBef>
              <a:spcAft>
                <a:spcPts val="600"/>
              </a:spcAft>
              <a:buFont typeface="Arial" panose="020B0604020202020204" pitchFamily="34" charset="0"/>
              <a:buChar char="•"/>
            </a:pPr>
            <a:r>
              <a:rPr lang="hu-HU" sz="1100" dirty="0"/>
              <a:t>Központi telepítő image disztribúció</a:t>
            </a:r>
          </a:p>
        </p:txBody>
      </p:sp>
      <p:sp>
        <p:nvSpPr>
          <p:cNvPr id="8" name="Rectangle 7"/>
          <p:cNvSpPr/>
          <p:nvPr/>
        </p:nvSpPr>
        <p:spPr>
          <a:xfrm>
            <a:off x="5749704" y="2013685"/>
            <a:ext cx="3394296" cy="2662267"/>
          </a:xfrm>
          <a:prstGeom prst="rect">
            <a:avLst/>
          </a:prstGeom>
        </p:spPr>
        <p:txBody>
          <a:bodyPr wrap="square">
            <a:spAutoFit/>
          </a:bodyPr>
          <a:lstStyle/>
          <a:p>
            <a:pPr marL="0" indent="0">
              <a:spcBef>
                <a:spcPts val="0"/>
              </a:spcBef>
              <a:spcAft>
                <a:spcPts val="600"/>
              </a:spcAft>
              <a:buNone/>
            </a:pPr>
            <a:r>
              <a:rPr lang="en-US" sz="1100" b="1" dirty="0">
                <a:solidFill>
                  <a:srgbClr val="88C540"/>
                </a:solidFill>
              </a:rPr>
              <a:t>Interface </a:t>
            </a:r>
            <a:r>
              <a:rPr lang="hu-HU" sz="1100" b="1" dirty="0">
                <a:solidFill>
                  <a:srgbClr val="88C540"/>
                </a:solidFill>
              </a:rPr>
              <a:t>„javítások”</a:t>
            </a:r>
            <a:endParaRPr lang="en-US" sz="1100" b="1" dirty="0">
              <a:solidFill>
                <a:srgbClr val="88C540"/>
              </a:solidFill>
            </a:endParaRPr>
          </a:p>
          <a:p>
            <a:pPr marL="177800" indent="-177800">
              <a:spcBef>
                <a:spcPts val="0"/>
              </a:spcBef>
              <a:spcAft>
                <a:spcPts val="600"/>
              </a:spcAft>
            </a:pPr>
            <a:r>
              <a:rPr lang="hu-HU" sz="1100" dirty="0"/>
              <a:t>Kijelzett színek cseréje a jobb nyomon követhetőség érdekében</a:t>
            </a:r>
            <a:endParaRPr lang="en-US" sz="1100" dirty="0"/>
          </a:p>
          <a:p>
            <a:pPr marL="177800" indent="-177800">
              <a:spcBef>
                <a:spcPts val="0"/>
              </a:spcBef>
              <a:spcAft>
                <a:spcPts val="600"/>
              </a:spcAft>
            </a:pPr>
            <a:r>
              <a:rPr lang="hu-HU" sz="1100" dirty="0"/>
              <a:t>Rugalmasabb, átméretezhető kezelői felület</a:t>
            </a:r>
            <a:r>
              <a:rPr lang="en-US" sz="1100" dirty="0"/>
              <a:t/>
            </a:r>
            <a:br>
              <a:rPr lang="en-US" sz="1100" dirty="0"/>
            </a:br>
            <a:endParaRPr lang="en-US" sz="1100" b="1" dirty="0">
              <a:solidFill>
                <a:srgbClr val="88C540"/>
              </a:solidFill>
            </a:endParaRPr>
          </a:p>
          <a:p>
            <a:pPr marL="0" lvl="0" indent="0">
              <a:spcBef>
                <a:spcPts val="0"/>
              </a:spcBef>
              <a:spcAft>
                <a:spcPts val="1200"/>
              </a:spcAft>
              <a:buNone/>
              <a:defRPr/>
            </a:pPr>
            <a:r>
              <a:rPr lang="hu-HU" sz="1100" b="1" dirty="0">
                <a:solidFill>
                  <a:srgbClr val="88C540"/>
                </a:solidFill>
              </a:rPr>
              <a:t>Kiterjesztett </a:t>
            </a:r>
            <a:r>
              <a:rPr lang="hu-HU" sz="1100" b="1" dirty="0" err="1">
                <a:solidFill>
                  <a:srgbClr val="88C540"/>
                </a:solidFill>
              </a:rPr>
              <a:t>Globál</a:t>
            </a:r>
            <a:r>
              <a:rPr lang="hu-HU" sz="1100" b="1" dirty="0">
                <a:solidFill>
                  <a:srgbClr val="88C540"/>
                </a:solidFill>
              </a:rPr>
              <a:t> támogatás</a:t>
            </a:r>
            <a:endParaRPr lang="en-US" sz="1100" b="1" dirty="0">
              <a:solidFill>
                <a:srgbClr val="88C540"/>
              </a:solidFill>
            </a:endParaRPr>
          </a:p>
          <a:p>
            <a:pPr marL="177800" indent="-177800">
              <a:spcBef>
                <a:spcPts val="0"/>
              </a:spcBef>
              <a:spcAft>
                <a:spcPts val="600"/>
              </a:spcAft>
              <a:buFont typeface="Arial" pitchFamily="34" charset="0"/>
              <a:buChar char="•"/>
            </a:pPr>
            <a:r>
              <a:rPr lang="en-CA" sz="1100" b="1" dirty="0"/>
              <a:t>US</a:t>
            </a:r>
            <a:r>
              <a:rPr lang="hu-HU" sz="1100" b="1" dirty="0"/>
              <a:t>A</a:t>
            </a:r>
            <a:r>
              <a:rPr lang="en-CA" sz="1100" b="1" dirty="0"/>
              <a:t>: </a:t>
            </a:r>
            <a:r>
              <a:rPr lang="hu-HU" sz="1100" b="1" dirty="0"/>
              <a:t>USA idő és naptár formátum támogatása</a:t>
            </a:r>
            <a:endParaRPr lang="en-CA" sz="1100" dirty="0"/>
          </a:p>
          <a:p>
            <a:pPr marL="177800" indent="-177800">
              <a:spcBef>
                <a:spcPts val="0"/>
              </a:spcBef>
              <a:spcAft>
                <a:spcPts val="600"/>
              </a:spcAft>
              <a:buFont typeface="Arial" pitchFamily="34" charset="0"/>
              <a:buChar char="•"/>
            </a:pPr>
            <a:r>
              <a:rPr lang="en-US" sz="1100" b="1" dirty="0"/>
              <a:t>Spa</a:t>
            </a:r>
            <a:r>
              <a:rPr lang="hu-HU" sz="1100" b="1" dirty="0" err="1"/>
              <a:t>nyolország</a:t>
            </a:r>
            <a:r>
              <a:rPr lang="en-US" sz="1100" b="1" dirty="0"/>
              <a:t>: </a:t>
            </a:r>
            <a:r>
              <a:rPr lang="en-US" sz="1100" dirty="0"/>
              <a:t>OpenScape </a:t>
            </a:r>
            <a:r>
              <a:rPr lang="en-US" sz="1100" dirty="0" err="1"/>
              <a:t>Xpert</a:t>
            </a:r>
            <a:r>
              <a:rPr lang="en-US" sz="1100" dirty="0"/>
              <a:t> </a:t>
            </a:r>
            <a:r>
              <a:rPr lang="hu-HU" sz="1100" dirty="0"/>
              <a:t>grafikus kezelő felület (GUI) a hangszóró-modulhoz</a:t>
            </a:r>
            <a:endParaRPr lang="en-US" sz="1100" dirty="0"/>
          </a:p>
          <a:p>
            <a:pPr marL="177800" indent="-177800">
              <a:spcBef>
                <a:spcPts val="0"/>
              </a:spcBef>
              <a:spcAft>
                <a:spcPts val="600"/>
              </a:spcAft>
              <a:buFont typeface="Arial" pitchFamily="34" charset="0"/>
              <a:buChar char="•"/>
            </a:pPr>
            <a:r>
              <a:rPr lang="en-US" sz="1100" b="1" dirty="0"/>
              <a:t>Mandarin</a:t>
            </a:r>
            <a:r>
              <a:rPr lang="en-US" sz="1100" dirty="0"/>
              <a:t>: </a:t>
            </a:r>
            <a:r>
              <a:rPr lang="hu-HU" sz="1100" dirty="0"/>
              <a:t>Egyszerűsített </a:t>
            </a:r>
            <a:r>
              <a:rPr lang="hu-HU" sz="1100" dirty="0" err="1"/>
              <a:t>kinai</a:t>
            </a:r>
            <a:r>
              <a:rPr lang="hu-HU" sz="1100" dirty="0"/>
              <a:t> karakterek támogatása a kliensen</a:t>
            </a:r>
            <a:endParaRPr lang="en-US" sz="1100" dirty="0"/>
          </a:p>
        </p:txBody>
      </p:sp>
    </p:spTree>
    <p:extLst>
      <p:ext uri="{BB962C8B-B14F-4D97-AF65-F5344CB8AC3E}">
        <p14:creationId xmlns:p14="http://schemas.microsoft.com/office/powerpoint/2010/main" val="19483392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OpenScape </a:t>
            </a:r>
            <a:r>
              <a:rPr lang="en-US" dirty="0" err="1" smtClean="0"/>
              <a:t>Xpert</a:t>
            </a:r>
            <a:r>
              <a:rPr lang="en-US" dirty="0" smtClean="0"/>
              <a:t> V5</a:t>
            </a:r>
            <a:r>
              <a:rPr lang="hu-HU" dirty="0" smtClean="0"/>
              <a:t> újdonságai  2.</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14</a:t>
            </a:fld>
            <a:endParaRPr lang="en-US">
              <a:solidFill>
                <a:srgbClr val="B3B2B4"/>
              </a:solidFill>
            </a:endParaRPr>
          </a:p>
        </p:txBody>
      </p:sp>
      <p:sp>
        <p:nvSpPr>
          <p:cNvPr id="18" name="Footer Placeholder 17"/>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6" name="Content Placeholder 16"/>
          <p:cNvSpPr txBox="1">
            <a:spLocks/>
          </p:cNvSpPr>
          <p:nvPr/>
        </p:nvSpPr>
        <p:spPr bwMode="auto">
          <a:xfrm>
            <a:off x="641350" y="1950243"/>
            <a:ext cx="8210550" cy="1983582"/>
          </a:xfrm>
          <a:prstGeom prst="rect">
            <a:avLst/>
          </a:prstGeom>
          <a:noFill/>
          <a:ln w="9525">
            <a:noFill/>
            <a:miter lim="800000"/>
            <a:headEnd/>
            <a:tailEnd/>
          </a:ln>
          <a:effectLst/>
        </p:spPr>
        <p:txBody>
          <a:bodyPr vert="horz" wrap="square" lIns="0" tIns="45720" rIns="91440" bIns="45720" numCol="3" spcCol="360000" anchor="t" anchorCtr="0" compatLnSpc="1">
            <a:prstTxWarp prst="textNoShape">
              <a:avLst/>
            </a:prstTxWarp>
          </a:bodyPr>
          <a:lstStyle/>
          <a:p>
            <a:pPr marL="177800" indent="-177800">
              <a:spcBef>
                <a:spcPts val="0"/>
              </a:spcBef>
              <a:spcAft>
                <a:spcPts val="1200"/>
              </a:spcAft>
            </a:pPr>
            <a:r>
              <a:rPr lang="hu-HU" sz="1600" b="1" dirty="0" smtClean="0">
                <a:solidFill>
                  <a:srgbClr val="88C540"/>
                </a:solidFill>
                <a:latin typeface="+mj-lt"/>
                <a:cs typeface="+mn-cs"/>
              </a:rPr>
              <a:t>Megbízhatóság</a:t>
            </a:r>
            <a:endParaRPr lang="en-CA" sz="1600" b="1" dirty="0" smtClean="0">
              <a:solidFill>
                <a:srgbClr val="88C540"/>
              </a:solidFill>
              <a:latin typeface="+mj-lt"/>
              <a:cs typeface="+mn-cs"/>
            </a:endParaRPr>
          </a:p>
          <a:p>
            <a:pPr marL="177800" indent="-177800">
              <a:spcBef>
                <a:spcPts val="0"/>
              </a:spcBef>
              <a:spcAft>
                <a:spcPts val="1200"/>
              </a:spcAft>
              <a:buChar char="•"/>
            </a:pPr>
            <a:r>
              <a:rPr lang="hu-HU" sz="1200" dirty="0" smtClean="0"/>
              <a:t>Teljes </a:t>
            </a:r>
            <a:r>
              <a:rPr lang="en-US" sz="1200" dirty="0" smtClean="0"/>
              <a:t>failover branch </a:t>
            </a:r>
            <a:r>
              <a:rPr lang="hu-HU" sz="1200" dirty="0" smtClean="0"/>
              <a:t>támogatás az</a:t>
            </a:r>
            <a:r>
              <a:rPr lang="en-US" sz="1200" dirty="0" smtClean="0"/>
              <a:t> </a:t>
            </a:r>
            <a:r>
              <a:rPr lang="en-CA" sz="1200" dirty="0" smtClean="0">
                <a:latin typeface="+mj-lt"/>
                <a:cs typeface="+mn-cs"/>
              </a:rPr>
              <a:t>OpenScape Branch</a:t>
            </a:r>
            <a:r>
              <a:rPr lang="hu-HU" sz="1200" dirty="0" err="1" smtClean="0">
                <a:latin typeface="+mj-lt"/>
                <a:cs typeface="+mn-cs"/>
              </a:rPr>
              <a:t>-al</a:t>
            </a:r>
            <a:r>
              <a:rPr lang="hu-HU" sz="1200" dirty="0" smtClean="0">
                <a:latin typeface="+mj-lt"/>
                <a:cs typeface="+mn-cs"/>
              </a:rPr>
              <a:t> való kapcsolat megszakadása esetén</a:t>
            </a:r>
            <a:endParaRPr lang="en-CA" sz="1200" dirty="0" smtClean="0">
              <a:latin typeface="+mj-lt"/>
              <a:cs typeface="+mn-cs"/>
            </a:endParaRPr>
          </a:p>
          <a:p>
            <a:pPr marL="177800" indent="-177800">
              <a:spcBef>
                <a:spcPts val="0"/>
              </a:spcBef>
              <a:spcAft>
                <a:spcPts val="1200"/>
              </a:spcAft>
              <a:buChar char="•"/>
            </a:pPr>
            <a:r>
              <a:rPr lang="en-CA" sz="1200" dirty="0" smtClean="0">
                <a:latin typeface="+mj-lt"/>
                <a:cs typeface="+mn-cs"/>
              </a:rPr>
              <a:t>MLC multithreading </a:t>
            </a:r>
            <a:r>
              <a:rPr lang="hu-HU" sz="1200" dirty="0" smtClean="0">
                <a:latin typeface="+mj-lt"/>
                <a:cs typeface="+mn-cs"/>
              </a:rPr>
              <a:t>a nagyobb </a:t>
            </a:r>
            <a:r>
              <a:rPr lang="hu-HU" sz="1200" dirty="0" err="1" smtClean="0">
                <a:latin typeface="+mj-lt"/>
                <a:cs typeface="+mn-cs"/>
              </a:rPr>
              <a:t>teljseítmény</a:t>
            </a:r>
            <a:r>
              <a:rPr lang="hu-HU" sz="1200" dirty="0" smtClean="0">
                <a:latin typeface="+mj-lt"/>
                <a:cs typeface="+mn-cs"/>
              </a:rPr>
              <a:t> érdekében</a:t>
            </a:r>
            <a:r>
              <a:rPr lang="en-CA" sz="1200" dirty="0" smtClean="0">
                <a:latin typeface="+mj-lt"/>
                <a:cs typeface="+mn-cs"/>
              </a:rPr>
              <a:t> (</a:t>
            </a:r>
            <a:r>
              <a:rPr lang="hu-HU" sz="1200" dirty="0" smtClean="0">
                <a:latin typeface="+mj-lt"/>
                <a:cs typeface="+mn-cs"/>
              </a:rPr>
              <a:t>és alacsonyabb</a:t>
            </a:r>
            <a:r>
              <a:rPr lang="en-CA" sz="1200" dirty="0" smtClean="0">
                <a:latin typeface="+mj-lt"/>
                <a:cs typeface="+mn-cs"/>
              </a:rPr>
              <a:t> </a:t>
            </a:r>
            <a:r>
              <a:rPr lang="en-CA" sz="1200" dirty="0" err="1" smtClean="0">
                <a:latin typeface="+mj-lt"/>
                <a:cs typeface="+mn-cs"/>
              </a:rPr>
              <a:t>infrastru</a:t>
            </a:r>
            <a:r>
              <a:rPr lang="hu-HU" sz="1200" dirty="0" err="1" smtClean="0">
                <a:latin typeface="+mj-lt"/>
                <a:cs typeface="+mn-cs"/>
              </a:rPr>
              <a:t>ktúra</a:t>
            </a:r>
            <a:r>
              <a:rPr lang="hu-HU" sz="1200" dirty="0" smtClean="0">
                <a:latin typeface="+mj-lt"/>
                <a:cs typeface="+mn-cs"/>
              </a:rPr>
              <a:t> költség</a:t>
            </a:r>
            <a:r>
              <a:rPr lang="en-CA" sz="1200" dirty="0" smtClean="0">
                <a:latin typeface="+mj-lt"/>
                <a:cs typeface="+mn-cs"/>
              </a:rPr>
              <a:t>)</a:t>
            </a:r>
          </a:p>
          <a:p>
            <a:pPr marL="177800" indent="-177800">
              <a:spcBef>
                <a:spcPts val="0"/>
              </a:spcBef>
              <a:spcAft>
                <a:spcPts val="1200"/>
              </a:spcAft>
            </a:pPr>
            <a:r>
              <a:rPr lang="hu-HU" sz="1600" b="1" dirty="0" smtClean="0">
                <a:solidFill>
                  <a:srgbClr val="88C540"/>
                </a:solidFill>
                <a:latin typeface="+mj-lt"/>
                <a:cs typeface="+mn-cs"/>
              </a:rPr>
              <a:t>Biztonság</a:t>
            </a:r>
            <a:endParaRPr lang="en-CA" sz="1600" b="1" dirty="0" smtClean="0">
              <a:solidFill>
                <a:srgbClr val="88C540"/>
              </a:solidFill>
              <a:latin typeface="+mj-lt"/>
              <a:cs typeface="+mn-cs"/>
            </a:endParaRPr>
          </a:p>
          <a:p>
            <a:pPr marL="177800" indent="-177800">
              <a:spcBef>
                <a:spcPts val="0"/>
              </a:spcBef>
              <a:spcAft>
                <a:spcPts val="1200"/>
              </a:spcAft>
              <a:buChar char="•"/>
            </a:pPr>
            <a:r>
              <a:rPr lang="en-CA" sz="1200" dirty="0" smtClean="0">
                <a:latin typeface="+mj-lt"/>
                <a:cs typeface="+mn-cs"/>
              </a:rPr>
              <a:t>802.1x </a:t>
            </a:r>
            <a:r>
              <a:rPr lang="hu-HU" sz="1200" dirty="0" smtClean="0">
                <a:latin typeface="+mj-lt"/>
                <a:cs typeface="+mn-cs"/>
              </a:rPr>
              <a:t>támogatás az</a:t>
            </a:r>
            <a:r>
              <a:rPr lang="en-CA" sz="1200" dirty="0" smtClean="0">
                <a:latin typeface="+mj-lt"/>
                <a:cs typeface="+mn-cs"/>
              </a:rPr>
              <a:t> OpenScape </a:t>
            </a:r>
            <a:r>
              <a:rPr lang="en-CA" sz="1200" dirty="0" err="1" smtClean="0">
                <a:latin typeface="+mj-lt"/>
                <a:cs typeface="+mn-cs"/>
              </a:rPr>
              <a:t>Xpert</a:t>
            </a:r>
            <a:r>
              <a:rPr lang="en-CA" sz="1200" dirty="0" smtClean="0">
                <a:latin typeface="+mj-lt"/>
                <a:cs typeface="+mn-cs"/>
              </a:rPr>
              <a:t> 6010p</a:t>
            </a:r>
            <a:r>
              <a:rPr lang="hu-HU" sz="1200" dirty="0" err="1" smtClean="0">
                <a:latin typeface="+mj-lt"/>
                <a:cs typeface="+mn-cs"/>
              </a:rPr>
              <a:t>-hez</a:t>
            </a:r>
            <a:endParaRPr lang="en-CA" sz="1200" dirty="0" smtClean="0">
              <a:latin typeface="+mj-lt"/>
              <a:cs typeface="+mn-cs"/>
            </a:endParaRPr>
          </a:p>
          <a:p>
            <a:pPr marL="177800" indent="-177800">
              <a:spcBef>
                <a:spcPts val="0"/>
              </a:spcBef>
              <a:spcAft>
                <a:spcPts val="1200"/>
              </a:spcAft>
            </a:pPr>
            <a:endParaRPr lang="en-CA" sz="1600" b="1" dirty="0" smtClean="0">
              <a:solidFill>
                <a:srgbClr val="88C540"/>
              </a:solidFill>
              <a:latin typeface="+mj-lt"/>
              <a:cs typeface="+mn-cs"/>
            </a:endParaRPr>
          </a:p>
          <a:p>
            <a:pPr marL="177800" indent="-177800">
              <a:spcBef>
                <a:spcPts val="0"/>
              </a:spcBef>
              <a:spcAft>
                <a:spcPts val="1200"/>
              </a:spcAft>
            </a:pPr>
            <a:r>
              <a:rPr lang="en-CA" sz="1600" b="1" dirty="0" smtClean="0">
                <a:solidFill>
                  <a:srgbClr val="88C540"/>
                </a:solidFill>
                <a:latin typeface="+mj-lt"/>
                <a:cs typeface="+mn-cs"/>
              </a:rPr>
              <a:t/>
            </a:r>
            <a:br>
              <a:rPr lang="en-CA" sz="1600" b="1" dirty="0" smtClean="0">
                <a:solidFill>
                  <a:srgbClr val="88C540"/>
                </a:solidFill>
                <a:latin typeface="+mj-lt"/>
                <a:cs typeface="+mn-cs"/>
              </a:rPr>
            </a:br>
            <a:r>
              <a:rPr lang="en-CA" sz="1600" b="1" dirty="0" smtClean="0">
                <a:solidFill>
                  <a:srgbClr val="88C540"/>
                </a:solidFill>
                <a:latin typeface="+mj-lt"/>
                <a:cs typeface="+mn-cs"/>
              </a:rPr>
              <a:t/>
            </a:r>
            <a:br>
              <a:rPr lang="en-CA" sz="1600" b="1" dirty="0" smtClean="0">
                <a:solidFill>
                  <a:srgbClr val="88C540"/>
                </a:solidFill>
                <a:latin typeface="+mj-lt"/>
                <a:cs typeface="+mn-cs"/>
              </a:rPr>
            </a:br>
            <a:r>
              <a:rPr lang="en-CA" sz="1600" b="1" dirty="0" err="1" smtClean="0">
                <a:solidFill>
                  <a:srgbClr val="88C540"/>
                </a:solidFill>
                <a:latin typeface="+mj-lt"/>
                <a:cs typeface="+mn-cs"/>
              </a:rPr>
              <a:t>Infrastru</a:t>
            </a:r>
            <a:r>
              <a:rPr lang="hu-HU" sz="1600" b="1" dirty="0" err="1" smtClean="0">
                <a:solidFill>
                  <a:srgbClr val="88C540"/>
                </a:solidFill>
                <a:latin typeface="+mj-lt"/>
                <a:cs typeface="+mn-cs"/>
              </a:rPr>
              <a:t>ktúra</a:t>
            </a:r>
            <a:endParaRPr lang="en-CA" sz="1600" b="1" dirty="0" smtClean="0">
              <a:solidFill>
                <a:srgbClr val="88C540"/>
              </a:solidFill>
              <a:latin typeface="+mj-lt"/>
              <a:cs typeface="+mn-cs"/>
            </a:endParaRPr>
          </a:p>
          <a:p>
            <a:pPr marL="177800" indent="-177800">
              <a:spcBef>
                <a:spcPts val="0"/>
              </a:spcBef>
              <a:spcAft>
                <a:spcPts val="1200"/>
              </a:spcAft>
              <a:buChar char="•"/>
            </a:pPr>
            <a:r>
              <a:rPr lang="en-CA" sz="1200" dirty="0" smtClean="0">
                <a:latin typeface="+mj-lt"/>
                <a:cs typeface="+mn-cs"/>
              </a:rPr>
              <a:t>Windows Server 2012 </a:t>
            </a:r>
            <a:r>
              <a:rPr lang="hu-HU" sz="1200" dirty="0" smtClean="0">
                <a:latin typeface="+mj-lt"/>
                <a:cs typeface="+mn-cs"/>
              </a:rPr>
              <a:t>támogatás az</a:t>
            </a:r>
            <a:r>
              <a:rPr lang="en-CA" sz="1200" dirty="0" smtClean="0">
                <a:latin typeface="+mj-lt"/>
                <a:cs typeface="+mn-cs"/>
              </a:rPr>
              <a:t> OpenScape Xpert System Manager</a:t>
            </a:r>
            <a:r>
              <a:rPr lang="hu-HU" sz="1200" dirty="0" err="1" smtClean="0">
                <a:latin typeface="+mj-lt"/>
                <a:cs typeface="+mn-cs"/>
              </a:rPr>
              <a:t>-hez</a:t>
            </a:r>
            <a:endParaRPr lang="en-CA" sz="1200" dirty="0" smtClean="0">
              <a:latin typeface="+mj-lt"/>
              <a:cs typeface="+mn-cs"/>
            </a:endParaRPr>
          </a:p>
          <a:p>
            <a:pPr marL="177800" indent="-177800">
              <a:spcBef>
                <a:spcPts val="0"/>
              </a:spcBef>
              <a:spcAft>
                <a:spcPts val="1200"/>
              </a:spcAft>
              <a:buChar char="•"/>
            </a:pPr>
            <a:r>
              <a:rPr lang="hu-HU" sz="1200" dirty="0" smtClean="0">
                <a:latin typeface="+mj-lt"/>
                <a:cs typeface="+mn-cs"/>
              </a:rPr>
              <a:t>Beágyazott </a:t>
            </a:r>
            <a:r>
              <a:rPr lang="en-CA" sz="1200" dirty="0" smtClean="0">
                <a:latin typeface="+mj-lt"/>
                <a:cs typeface="+mn-cs"/>
              </a:rPr>
              <a:t>Linux </a:t>
            </a:r>
            <a:r>
              <a:rPr lang="hu-HU" sz="1200" dirty="0" smtClean="0">
                <a:latin typeface="+mj-lt"/>
                <a:cs typeface="+mn-cs"/>
              </a:rPr>
              <a:t>a </a:t>
            </a:r>
            <a:r>
              <a:rPr lang="en-CA" sz="1200" dirty="0" smtClean="0">
                <a:latin typeface="+mj-lt"/>
                <a:cs typeface="+mn-cs"/>
              </a:rPr>
              <a:t>6010p turret</a:t>
            </a:r>
            <a:r>
              <a:rPr lang="hu-HU" sz="1200" dirty="0" err="1" smtClean="0">
                <a:latin typeface="+mj-lt"/>
                <a:cs typeface="+mn-cs"/>
              </a:rPr>
              <a:t>-en</a:t>
            </a:r>
            <a:endParaRPr lang="en-CA" sz="1200" dirty="0" smtClean="0">
              <a:latin typeface="+mj-lt"/>
              <a:cs typeface="+mn-cs"/>
            </a:endParaRPr>
          </a:p>
        </p:txBody>
      </p:sp>
      <p:sp>
        <p:nvSpPr>
          <p:cNvPr id="8" name="Rectangle 7"/>
          <p:cNvSpPr/>
          <p:nvPr/>
        </p:nvSpPr>
        <p:spPr>
          <a:xfrm>
            <a:off x="556037" y="1180584"/>
            <a:ext cx="5126724" cy="461665"/>
          </a:xfrm>
          <a:prstGeom prst="rect">
            <a:avLst/>
          </a:prstGeom>
        </p:spPr>
        <p:txBody>
          <a:bodyPr wrap="none">
            <a:spAutoFit/>
          </a:bodyPr>
          <a:lstStyle/>
          <a:p>
            <a:pPr lvl="0">
              <a:spcBef>
                <a:spcPts val="600"/>
              </a:spcBef>
              <a:defRPr/>
            </a:pPr>
            <a:r>
              <a:rPr lang="hu-HU" sz="2400" b="1" kern="0" dirty="0" smtClean="0"/>
              <a:t>Hívás bármikor …biztonságosan</a:t>
            </a:r>
            <a:endParaRPr lang="en-US" sz="2400" b="1" kern="0" dirty="0" smtClean="0"/>
          </a:p>
        </p:txBody>
      </p:sp>
    </p:spTree>
    <p:extLst>
      <p:ext uri="{BB962C8B-B14F-4D97-AF65-F5344CB8AC3E}">
        <p14:creationId xmlns:p14="http://schemas.microsoft.com/office/powerpoint/2010/main" val="19483392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hu-HU" dirty="0" smtClean="0"/>
              <a:t>Az </a:t>
            </a:r>
            <a:r>
              <a:rPr lang="en-US" dirty="0" smtClean="0"/>
              <a:t>OpenScape </a:t>
            </a:r>
            <a:r>
              <a:rPr lang="en-US" dirty="0" err="1" smtClean="0"/>
              <a:t>Xpert</a:t>
            </a:r>
            <a:r>
              <a:rPr lang="en-US" dirty="0" smtClean="0"/>
              <a:t> V5</a:t>
            </a:r>
            <a:r>
              <a:rPr lang="hu-HU" dirty="0" smtClean="0"/>
              <a:t> újdonságai  3.</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15</a:t>
            </a:fld>
            <a:endParaRPr lang="en-US">
              <a:solidFill>
                <a:srgbClr val="B3B2B4"/>
              </a:solidFill>
            </a:endParaRPr>
          </a:p>
        </p:txBody>
      </p:sp>
      <p:sp>
        <p:nvSpPr>
          <p:cNvPr id="18" name="Footer Placeholder 17"/>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6" name="Content Placeholder 16"/>
          <p:cNvSpPr txBox="1">
            <a:spLocks/>
          </p:cNvSpPr>
          <p:nvPr/>
        </p:nvSpPr>
        <p:spPr bwMode="auto">
          <a:xfrm>
            <a:off x="641350" y="1950243"/>
            <a:ext cx="8210550" cy="1983582"/>
          </a:xfrm>
          <a:prstGeom prst="rect">
            <a:avLst/>
          </a:prstGeom>
          <a:noFill/>
          <a:ln w="9525">
            <a:noFill/>
            <a:miter lim="800000"/>
            <a:headEnd/>
            <a:tailEnd/>
          </a:ln>
          <a:effectLst/>
        </p:spPr>
        <p:txBody>
          <a:bodyPr vert="horz" wrap="square" lIns="0" tIns="45720" rIns="91440" bIns="45720" numCol="1" spcCol="360000" anchor="t" anchorCtr="0" compatLnSpc="1">
            <a:prstTxWarp prst="textNoShape">
              <a:avLst/>
            </a:prstTxWarp>
          </a:bodyPr>
          <a:lstStyle/>
          <a:p>
            <a:pPr marL="177800" indent="-177800">
              <a:spcBef>
                <a:spcPts val="0"/>
              </a:spcBef>
              <a:spcAft>
                <a:spcPts val="1200"/>
              </a:spcAft>
            </a:pPr>
            <a:r>
              <a:rPr lang="hu-HU" sz="1600" b="1" dirty="0" smtClean="0">
                <a:solidFill>
                  <a:srgbClr val="88C540"/>
                </a:solidFill>
                <a:latin typeface="+mj-lt"/>
                <a:cs typeface="+mn-cs"/>
              </a:rPr>
              <a:t>Skálázhatóság</a:t>
            </a:r>
            <a:endParaRPr lang="en-CA" sz="1600" b="1" dirty="0" smtClean="0">
              <a:solidFill>
                <a:srgbClr val="88C540"/>
              </a:solidFill>
              <a:latin typeface="+mj-lt"/>
              <a:cs typeface="+mn-cs"/>
            </a:endParaRPr>
          </a:p>
          <a:p>
            <a:pPr marL="177800" indent="-177800">
              <a:spcBef>
                <a:spcPts val="0"/>
              </a:spcBef>
              <a:spcAft>
                <a:spcPts val="1200"/>
              </a:spcAft>
            </a:pPr>
            <a:r>
              <a:rPr lang="en-US" sz="1200" dirty="0" smtClean="0">
                <a:ea typeface="Times New Roman" pitchFamily="18" charset="0"/>
                <a:cs typeface="Times New Roman" pitchFamily="18" charset="0"/>
              </a:rPr>
              <a:t>2000 </a:t>
            </a:r>
            <a:r>
              <a:rPr lang="en-US" sz="1200" dirty="0">
                <a:ea typeface="Times New Roman" pitchFamily="18" charset="0"/>
                <a:cs typeface="Times New Roman" pitchFamily="18" charset="0"/>
              </a:rPr>
              <a:t>turret </a:t>
            </a:r>
            <a:r>
              <a:rPr lang="hu-HU" sz="1200" dirty="0" smtClean="0">
                <a:ea typeface="Times New Roman" pitchFamily="18" charset="0"/>
                <a:cs typeface="Times New Roman" pitchFamily="18" charset="0"/>
              </a:rPr>
              <a:t>kapcsolat egyetlen</a:t>
            </a:r>
            <a:r>
              <a:rPr lang="en-US" sz="1200" dirty="0" smtClean="0">
                <a:ea typeface="Times New Roman" pitchFamily="18" charset="0"/>
                <a:cs typeface="Times New Roman" pitchFamily="18" charset="0"/>
              </a:rPr>
              <a:t> System Manager</a:t>
            </a:r>
            <a:r>
              <a:rPr lang="hu-HU" sz="1200" dirty="0" err="1" smtClean="0">
                <a:ea typeface="Times New Roman" pitchFamily="18" charset="0"/>
                <a:cs typeface="Times New Roman" pitchFamily="18" charset="0"/>
              </a:rPr>
              <a:t>-el</a:t>
            </a:r>
            <a:r>
              <a:rPr lang="en-US" sz="1200" dirty="0" smtClean="0">
                <a:ea typeface="Times New Roman" pitchFamily="18" charset="0"/>
                <a:cs typeface="Times New Roman" pitchFamily="18" charset="0"/>
              </a:rPr>
              <a:t> </a:t>
            </a:r>
            <a:endParaRPr lang="de-DE" sz="1200" dirty="0" smtClean="0">
              <a:cs typeface="Arial" pitchFamily="34" charset="0"/>
            </a:endParaRPr>
          </a:p>
          <a:p>
            <a:pPr marL="177800" indent="-177800">
              <a:spcBef>
                <a:spcPts val="0"/>
              </a:spcBef>
              <a:spcAft>
                <a:spcPts val="1200"/>
              </a:spcAft>
            </a:pPr>
            <a:r>
              <a:rPr lang="en-US" sz="1200" dirty="0" smtClean="0">
                <a:ea typeface="Times New Roman" pitchFamily="18" charset="0"/>
                <a:cs typeface="Times New Roman" pitchFamily="18" charset="0"/>
              </a:rPr>
              <a:t>3500 </a:t>
            </a:r>
            <a:r>
              <a:rPr lang="en-US" sz="1200" dirty="0">
                <a:ea typeface="Times New Roman" pitchFamily="18" charset="0"/>
                <a:cs typeface="Times New Roman" pitchFamily="18" charset="0"/>
              </a:rPr>
              <a:t>turrets </a:t>
            </a:r>
            <a:r>
              <a:rPr lang="hu-HU" sz="1200" dirty="0" smtClean="0">
                <a:ea typeface="Times New Roman" pitchFamily="18" charset="0"/>
                <a:cs typeface="Times New Roman" pitchFamily="18" charset="0"/>
              </a:rPr>
              <a:t>egy</a:t>
            </a:r>
            <a:r>
              <a:rPr lang="en-US" sz="1200" dirty="0" smtClean="0">
                <a:ea typeface="Times New Roman" pitchFamily="18" charset="0"/>
                <a:cs typeface="Times New Roman" pitchFamily="18" charset="0"/>
              </a:rPr>
              <a:t> </a:t>
            </a:r>
            <a:r>
              <a:rPr lang="en-US" sz="1200" dirty="0">
                <a:ea typeface="Times New Roman" pitchFamily="18" charset="0"/>
                <a:cs typeface="Times New Roman" pitchFamily="18" charset="0"/>
              </a:rPr>
              <a:t>NDSA </a:t>
            </a:r>
            <a:r>
              <a:rPr lang="hu-HU" sz="1200" dirty="0" smtClean="0">
                <a:ea typeface="Times New Roman" pitchFamily="18" charset="0"/>
                <a:cs typeface="Times New Roman" pitchFamily="18" charset="0"/>
              </a:rPr>
              <a:t>rendszerben</a:t>
            </a:r>
            <a:endParaRPr lang="de-DE" sz="1200" dirty="0" smtClean="0">
              <a:cs typeface="Arial" pitchFamily="34" charset="0"/>
            </a:endParaRPr>
          </a:p>
          <a:p>
            <a:pPr marL="177800" indent="-177800">
              <a:spcBef>
                <a:spcPts val="0"/>
              </a:spcBef>
              <a:spcAft>
                <a:spcPts val="1200"/>
              </a:spcAft>
            </a:pPr>
            <a:r>
              <a:rPr lang="en-US" sz="1200" dirty="0" smtClean="0">
                <a:ea typeface="Times New Roman" pitchFamily="18" charset="0"/>
                <a:cs typeface="Times New Roman" pitchFamily="18" charset="0"/>
              </a:rPr>
              <a:t>7 System Manager</a:t>
            </a:r>
            <a:r>
              <a:rPr lang="hu-HU" sz="1200" dirty="0" smtClean="0">
                <a:ea typeface="Times New Roman" pitchFamily="18" charset="0"/>
                <a:cs typeface="Times New Roman" pitchFamily="18" charset="0"/>
              </a:rPr>
              <a:t> egy</a:t>
            </a:r>
            <a:r>
              <a:rPr lang="en-US" sz="1200" dirty="0" smtClean="0">
                <a:ea typeface="Times New Roman" pitchFamily="18" charset="0"/>
                <a:cs typeface="Times New Roman" pitchFamily="18" charset="0"/>
              </a:rPr>
              <a:t> </a:t>
            </a:r>
            <a:r>
              <a:rPr lang="en-US" sz="1200" dirty="0">
                <a:ea typeface="Times New Roman" pitchFamily="18" charset="0"/>
                <a:cs typeface="Times New Roman" pitchFamily="18" charset="0"/>
              </a:rPr>
              <a:t>NDSA </a:t>
            </a:r>
            <a:r>
              <a:rPr lang="hu-HU" sz="1200" dirty="0" smtClean="0">
                <a:ea typeface="Times New Roman" pitchFamily="18" charset="0"/>
                <a:cs typeface="Times New Roman" pitchFamily="18" charset="0"/>
              </a:rPr>
              <a:t>rendszerben</a:t>
            </a:r>
            <a:endParaRPr lang="en-US" sz="1200" dirty="0" smtClean="0">
              <a:ea typeface="Times New Roman" pitchFamily="18" charset="0"/>
              <a:cs typeface="Times New Roman" pitchFamily="18" charset="0"/>
            </a:endParaRPr>
          </a:p>
          <a:p>
            <a:pPr lvl="0" eaLnBrk="0" hangingPunct="0"/>
            <a:endParaRPr lang="en-US" sz="1200" b="1" dirty="0">
              <a:solidFill>
                <a:srgbClr val="88C540"/>
              </a:solidFill>
              <a:latin typeface="+mj-lt"/>
              <a:cs typeface="Times New Roman" pitchFamily="18" charset="0"/>
            </a:endParaRPr>
          </a:p>
          <a:p>
            <a:pPr lvl="0" eaLnBrk="0" hangingPunct="0">
              <a:spcBef>
                <a:spcPts val="0"/>
              </a:spcBef>
              <a:spcAft>
                <a:spcPts val="1200"/>
              </a:spcAft>
            </a:pPr>
            <a:r>
              <a:rPr lang="en-US" sz="1200" b="1" dirty="0" smtClean="0">
                <a:solidFill>
                  <a:srgbClr val="88C540"/>
                </a:solidFill>
                <a:latin typeface="+mj-lt"/>
                <a:cs typeface="Times New Roman" pitchFamily="18" charset="0"/>
              </a:rPr>
              <a:t/>
            </a:r>
            <a:br>
              <a:rPr lang="en-US" sz="1200" b="1" dirty="0" smtClean="0">
                <a:solidFill>
                  <a:srgbClr val="88C540"/>
                </a:solidFill>
                <a:latin typeface="+mj-lt"/>
                <a:cs typeface="Times New Roman" pitchFamily="18" charset="0"/>
              </a:rPr>
            </a:br>
            <a:endParaRPr lang="en-CA" sz="1600" b="1" dirty="0">
              <a:solidFill>
                <a:srgbClr val="88C540"/>
              </a:solidFill>
              <a:latin typeface="+mj-lt"/>
              <a:cs typeface="+mn-cs"/>
            </a:endParaRPr>
          </a:p>
          <a:p>
            <a:pPr marL="177800" indent="-177800">
              <a:spcBef>
                <a:spcPts val="0"/>
              </a:spcBef>
              <a:spcAft>
                <a:spcPts val="1200"/>
              </a:spcAft>
            </a:pPr>
            <a:endParaRPr lang="en-CA" sz="1600" b="1" dirty="0" smtClean="0">
              <a:solidFill>
                <a:srgbClr val="88C540"/>
              </a:solidFill>
              <a:latin typeface="+mj-lt"/>
              <a:cs typeface="+mn-cs"/>
            </a:endParaRPr>
          </a:p>
          <a:p>
            <a:pPr marL="177800" indent="-177800">
              <a:spcBef>
                <a:spcPts val="0"/>
              </a:spcBef>
              <a:spcAft>
                <a:spcPts val="1200"/>
              </a:spcAft>
            </a:pPr>
            <a:endParaRPr lang="en-CA" sz="1600" b="1" dirty="0" smtClean="0">
              <a:solidFill>
                <a:srgbClr val="88C540"/>
              </a:solidFill>
              <a:latin typeface="+mj-lt"/>
              <a:cs typeface="+mn-cs"/>
            </a:endParaRPr>
          </a:p>
        </p:txBody>
      </p:sp>
      <p:sp>
        <p:nvSpPr>
          <p:cNvPr id="8" name="Rectangle 7"/>
          <p:cNvSpPr/>
          <p:nvPr/>
        </p:nvSpPr>
        <p:spPr>
          <a:xfrm>
            <a:off x="556037" y="1180584"/>
            <a:ext cx="5604419" cy="461665"/>
          </a:xfrm>
          <a:prstGeom prst="rect">
            <a:avLst/>
          </a:prstGeom>
        </p:spPr>
        <p:txBody>
          <a:bodyPr wrap="none">
            <a:spAutoFit/>
          </a:bodyPr>
          <a:lstStyle/>
          <a:p>
            <a:pPr lvl="0">
              <a:spcBef>
                <a:spcPts val="600"/>
              </a:spcBef>
              <a:defRPr/>
            </a:pPr>
            <a:r>
              <a:rPr lang="hu-HU" sz="2400" b="1" kern="0" dirty="0" smtClean="0"/>
              <a:t>Magabiztosan kiterjeszthető platform</a:t>
            </a:r>
            <a:endParaRPr lang="en-US" sz="2400" b="1" kern="0"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7610977" y="252429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840745" y="252429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069865" y="252429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5297087" y="252429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840745" y="345836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069865" y="3458368"/>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840745" y="1588447"/>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477" t="13264" r="7898" b="11001"/>
          <a:stretch/>
        </p:blipFill>
        <p:spPr bwMode="auto">
          <a:xfrm>
            <a:off x="6069865" y="1588447"/>
            <a:ext cx="732132" cy="90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73379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408710" y="273844"/>
            <a:ext cx="8575964" cy="775097"/>
          </a:xfrm>
        </p:spPr>
        <p:txBody>
          <a:bodyPr/>
          <a:lstStyle/>
          <a:p>
            <a:r>
              <a:rPr lang="en-US" dirty="0" smtClean="0"/>
              <a:t>OpenScape </a:t>
            </a:r>
            <a:r>
              <a:rPr lang="en-US" dirty="0" err="1" smtClean="0"/>
              <a:t>Xpert</a:t>
            </a:r>
            <a:r>
              <a:rPr lang="en-US" dirty="0" smtClean="0"/>
              <a:t> </a:t>
            </a:r>
            <a:r>
              <a:rPr lang="hu-HU" dirty="0" smtClean="0"/>
              <a:t>rendszer architektúra 1.</a:t>
            </a:r>
            <a:br>
              <a:rPr lang="hu-HU" dirty="0" smtClean="0"/>
            </a:br>
            <a:r>
              <a:rPr lang="hu-HU" sz="2000" dirty="0" smtClean="0">
                <a:solidFill>
                  <a:schemeClr val="bg2"/>
                </a:solidFill>
              </a:rPr>
              <a:t>Egy telephely</a:t>
            </a:r>
            <a:endParaRPr lang="en-US" dirty="0">
              <a:solidFill>
                <a:schemeClr val="bg2"/>
              </a:solidFill>
            </a:endParaRPr>
          </a:p>
        </p:txBody>
      </p:sp>
      <p:sp>
        <p:nvSpPr>
          <p:cNvPr id="4" name="Slide Number Placeholder 3"/>
          <p:cNvSpPr>
            <a:spLocks noGrp="1"/>
          </p:cNvSpPr>
          <p:nvPr>
            <p:ph type="sldNum" sz="quarter" idx="11"/>
          </p:nvPr>
        </p:nvSpPr>
        <p:spPr/>
        <p:txBody>
          <a:bodyPr/>
          <a:lstStyle/>
          <a:p>
            <a:fld id="{8035AC74-F940-4952-865C-B58E7B5B9784}" type="slidenum">
              <a:rPr lang="en-US"/>
              <a:pPr/>
              <a:t>16</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a:solidFill>
                  <a:srgbClr val="7C7B7F"/>
                </a:solidFill>
              </a:rPr>
              <a:t>Copyright © Unify GmbH &amp; Co. KG </a:t>
            </a:r>
            <a:r>
              <a:rPr lang="en-US" dirty="0" smtClean="0">
                <a:solidFill>
                  <a:srgbClr val="7C7B7F"/>
                </a:solidFill>
              </a:rPr>
              <a:t>2015. </a:t>
            </a:r>
            <a:r>
              <a:rPr lang="en-US" dirty="0">
                <a:solidFill>
                  <a:srgbClr val="7C7B7F"/>
                </a:solidFill>
              </a:rPr>
              <a:t>All rights reserved.</a:t>
            </a:r>
          </a:p>
        </p:txBody>
      </p:sp>
      <p:pic>
        <p:nvPicPr>
          <p:cNvPr id="21" name="Picture 20"/>
          <p:cNvPicPr>
            <a:picLocks noChangeAspect="1"/>
          </p:cNvPicPr>
          <p:nvPr/>
        </p:nvPicPr>
        <p:blipFill>
          <a:blip r:embed="rId3" cstate="print"/>
          <a:stretch>
            <a:fillRect/>
          </a:stretch>
        </p:blipFill>
        <p:spPr>
          <a:xfrm>
            <a:off x="1330192" y="1267097"/>
            <a:ext cx="6248400" cy="33147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406400" y="982543"/>
            <a:ext cx="8331200" cy="3771900"/>
          </a:xfrm>
          <a:prstGeom prst="rect">
            <a:avLst/>
          </a:prstGeom>
        </p:spPr>
      </p:pic>
      <p:sp>
        <p:nvSpPr>
          <p:cNvPr id="95236" name="Rectangle 4"/>
          <p:cNvSpPr>
            <a:spLocks noGrp="1" noChangeArrowheads="1"/>
          </p:cNvSpPr>
          <p:nvPr>
            <p:ph type="title"/>
          </p:nvPr>
        </p:nvSpPr>
        <p:spPr/>
        <p:txBody>
          <a:bodyPr/>
          <a:lstStyle/>
          <a:p>
            <a:r>
              <a:rPr lang="en-US" dirty="0" smtClean="0"/>
              <a:t>OpenScape </a:t>
            </a:r>
            <a:r>
              <a:rPr lang="en-US" dirty="0" err="1" smtClean="0"/>
              <a:t>Xpert</a:t>
            </a:r>
            <a:r>
              <a:rPr lang="en-US" dirty="0" smtClean="0"/>
              <a:t> </a:t>
            </a:r>
            <a:r>
              <a:rPr lang="hu-HU" dirty="0"/>
              <a:t>rendszer </a:t>
            </a:r>
            <a:r>
              <a:rPr lang="hu-HU" dirty="0" smtClean="0"/>
              <a:t>architektúra 2.</a:t>
            </a:r>
            <a:r>
              <a:rPr lang="en-US" dirty="0" smtClean="0"/>
              <a:t/>
            </a:r>
            <a:br>
              <a:rPr lang="en-US" dirty="0" smtClean="0"/>
            </a:br>
            <a:r>
              <a:rPr lang="hu-HU" sz="2000" dirty="0" smtClean="0">
                <a:solidFill>
                  <a:schemeClr val="bg2"/>
                </a:solidFill>
              </a:rPr>
              <a:t>Több telephely</a:t>
            </a:r>
            <a:endParaRPr lang="en-US" sz="2000" dirty="0"/>
          </a:p>
        </p:txBody>
      </p:sp>
      <p:sp>
        <p:nvSpPr>
          <p:cNvPr id="4" name="Slide Number Placeholder 3"/>
          <p:cNvSpPr>
            <a:spLocks noGrp="1"/>
          </p:cNvSpPr>
          <p:nvPr>
            <p:ph type="sldNum" sz="quarter" idx="11"/>
          </p:nvPr>
        </p:nvSpPr>
        <p:spPr>
          <a:xfrm>
            <a:off x="7010400" y="4857750"/>
            <a:ext cx="1676400" cy="157163"/>
          </a:xfrm>
        </p:spPr>
        <p:txBody>
          <a:bodyPr/>
          <a:lstStyle/>
          <a:p>
            <a:fld id="{8035AC74-F940-4952-865C-B58E7B5B9784}" type="slidenum">
              <a:rPr lang="en-US"/>
              <a:pPr/>
              <a:t>17</a:t>
            </a:fld>
            <a:endParaRPr lang="en-US"/>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a:solidFill>
                  <a:srgbClr val="7C7B7F"/>
                </a:solidFill>
              </a:rPr>
              <a:t>Copyright © Unify GmbH &amp; Co. KG </a:t>
            </a:r>
            <a:r>
              <a:rPr lang="en-US" dirty="0" smtClean="0">
                <a:solidFill>
                  <a:srgbClr val="7C7B7F"/>
                </a:solidFill>
              </a:rPr>
              <a:t>2015. </a:t>
            </a:r>
            <a:r>
              <a:rPr lang="en-US" dirty="0">
                <a:solidFill>
                  <a:srgbClr val="7C7B7F"/>
                </a:solidFill>
              </a:rPr>
              <a:t>All rights reserved.</a:t>
            </a:r>
          </a:p>
        </p:txBody>
      </p:sp>
    </p:spTree>
    <p:extLst>
      <p:ext uri="{BB962C8B-B14F-4D97-AF65-F5344CB8AC3E}">
        <p14:creationId xmlns:p14="http://schemas.microsoft.com/office/powerpoint/2010/main" val="22836587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VMware </a:t>
            </a:r>
            <a:r>
              <a:rPr lang="hu-HU" dirty="0" smtClean="0"/>
              <a:t>bevezetési lehetőségek</a:t>
            </a:r>
            <a:r>
              <a:rPr lang="en-US" dirty="0" smtClean="0"/>
              <a:t/>
            </a:r>
            <a:br>
              <a:rPr lang="en-US" dirty="0" smtClean="0"/>
            </a:br>
            <a:r>
              <a:rPr lang="en-US" sz="2000" dirty="0">
                <a:solidFill>
                  <a:srgbClr val="7C7B7F"/>
                </a:solidFill>
                <a:ea typeface="ＭＳ Ｐゴシック" charset="0"/>
              </a:rPr>
              <a:t>Data </a:t>
            </a:r>
            <a:r>
              <a:rPr lang="en-US" sz="2000" dirty="0" smtClean="0">
                <a:solidFill>
                  <a:srgbClr val="7C7B7F"/>
                </a:solidFill>
                <a:ea typeface="ＭＳ Ｐゴシック" charset="0"/>
              </a:rPr>
              <a:t>center </a:t>
            </a:r>
            <a:r>
              <a:rPr lang="hu-HU" sz="2000" dirty="0" smtClean="0">
                <a:solidFill>
                  <a:srgbClr val="7C7B7F"/>
                </a:solidFill>
                <a:ea typeface="ＭＳ Ｐゴシック" charset="0"/>
              </a:rPr>
              <a:t>fejlesztések a meg jobb</a:t>
            </a:r>
            <a:r>
              <a:rPr lang="en-US" sz="2000" dirty="0" smtClean="0">
                <a:solidFill>
                  <a:srgbClr val="7C7B7F"/>
                </a:solidFill>
                <a:ea typeface="ＭＳ Ｐゴシック" charset="0"/>
              </a:rPr>
              <a:t> TCO</a:t>
            </a:r>
            <a:r>
              <a:rPr lang="hu-HU" sz="2000" dirty="0">
                <a:solidFill>
                  <a:srgbClr val="7C7B7F"/>
                </a:solidFill>
                <a:ea typeface="ＭＳ Ｐゴシック" charset="0"/>
              </a:rPr>
              <a:t> </a:t>
            </a:r>
            <a:r>
              <a:rPr lang="hu-HU" sz="2000" dirty="0" smtClean="0">
                <a:solidFill>
                  <a:srgbClr val="7C7B7F"/>
                </a:solidFill>
                <a:ea typeface="ＭＳ Ｐゴシック" charset="0"/>
              </a:rPr>
              <a:t>érdekében</a:t>
            </a:r>
            <a:endParaRPr lang="en-US" dirty="0">
              <a:solidFill>
                <a:srgbClr val="7C7B7F"/>
              </a:solidFill>
            </a:endParaRPr>
          </a:p>
        </p:txBody>
      </p:sp>
      <p:sp>
        <p:nvSpPr>
          <p:cNvPr id="175" name="Rectangle 3"/>
          <p:cNvSpPr txBox="1">
            <a:spLocks noChangeArrowheads="1"/>
          </p:cNvSpPr>
          <p:nvPr/>
        </p:nvSpPr>
        <p:spPr bwMode="auto">
          <a:xfrm>
            <a:off x="412750" y="1350364"/>
            <a:ext cx="5006975" cy="3335354"/>
          </a:xfrm>
          <a:prstGeom prst="rect">
            <a:avLst/>
          </a:prstGeom>
          <a:noFill/>
          <a:ln w="9525">
            <a:noFill/>
            <a:miter lim="800000"/>
            <a:headEnd/>
            <a:tailEnd/>
          </a:ln>
          <a:extLst/>
        </p:spPr>
        <p:txBody>
          <a:bodyPr tIns="91440" bIns="91440"/>
          <a:lstStyle>
            <a:lvl1pPr marL="342900" indent="-342900" algn="l" rtl="0" fontAlgn="base">
              <a:lnSpc>
                <a:spcPct val="100000"/>
              </a:lnSpc>
              <a:spcBef>
                <a:spcPct val="0"/>
              </a:spcBef>
              <a:spcAft>
                <a:spcPct val="0"/>
              </a:spcAft>
              <a:buFont typeface="Wingdings" pitchFamily="2" charset="2"/>
              <a:defRPr sz="2000">
                <a:solidFill>
                  <a:schemeClr val="tx1"/>
                </a:solidFill>
                <a:latin typeface="+mn-lt"/>
                <a:ea typeface="+mn-ea"/>
                <a:cs typeface="ＭＳ Ｐゴシック"/>
              </a:defRPr>
            </a:lvl1pPr>
            <a:lvl2pPr marL="1905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2pPr>
            <a:lvl3pPr marL="3810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3pPr>
            <a:lvl4pPr marL="573088" indent="-190500"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4pPr>
            <a:lvl5pPr marL="763588"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25425" indent="-225425">
              <a:spcBef>
                <a:spcPts val="0"/>
              </a:spcBef>
              <a:spcAft>
                <a:spcPts val="600"/>
              </a:spcAft>
              <a:buClr>
                <a:srgbClr val="949EAB"/>
              </a:buClr>
              <a:buFont typeface="Wingdings" charset="2"/>
              <a:buChar char="§"/>
              <a:defRPr/>
            </a:pPr>
            <a:r>
              <a:rPr lang="en-CA" sz="1600" dirty="0" smtClean="0">
                <a:solidFill>
                  <a:srgbClr val="000000"/>
                </a:solidFill>
                <a:cs typeface="+mn-cs"/>
              </a:rPr>
              <a:t>S</a:t>
            </a:r>
            <a:r>
              <a:rPr lang="hu-HU" sz="1600" dirty="0" smtClean="0">
                <a:solidFill>
                  <a:srgbClr val="000000"/>
                </a:solidFill>
                <a:cs typeface="+mn-cs"/>
              </a:rPr>
              <a:t>z</a:t>
            </a:r>
            <a:r>
              <a:rPr lang="en-CA" sz="1600" dirty="0" err="1" smtClean="0">
                <a:solidFill>
                  <a:srgbClr val="000000"/>
                </a:solidFill>
                <a:cs typeface="+mn-cs"/>
              </a:rPr>
              <a:t>erver</a:t>
            </a:r>
            <a:r>
              <a:rPr lang="en-CA" sz="1600" dirty="0" smtClean="0">
                <a:solidFill>
                  <a:srgbClr val="000000"/>
                </a:solidFill>
                <a:cs typeface="+mn-cs"/>
              </a:rPr>
              <a:t> </a:t>
            </a:r>
            <a:r>
              <a:rPr lang="hu-HU" sz="1600" dirty="0" smtClean="0">
                <a:solidFill>
                  <a:srgbClr val="000000"/>
                </a:solidFill>
                <a:cs typeface="+mn-cs"/>
              </a:rPr>
              <a:t>konszolidáció</a:t>
            </a:r>
            <a:r>
              <a:rPr lang="en-CA" sz="1600" dirty="0" smtClean="0">
                <a:solidFill>
                  <a:srgbClr val="000000"/>
                </a:solidFill>
                <a:cs typeface="+mn-cs"/>
              </a:rPr>
              <a:t> – </a:t>
            </a:r>
            <a:r>
              <a:rPr lang="en-CA" sz="1600" dirty="0" err="1" smtClean="0">
                <a:solidFill>
                  <a:srgbClr val="000000"/>
                </a:solidFill>
                <a:cs typeface="+mn-cs"/>
              </a:rPr>
              <a:t>energ</a:t>
            </a:r>
            <a:r>
              <a:rPr lang="hu-HU" sz="1600" dirty="0" err="1" smtClean="0">
                <a:solidFill>
                  <a:srgbClr val="000000"/>
                </a:solidFill>
                <a:cs typeface="+mn-cs"/>
              </a:rPr>
              <a:t>ia</a:t>
            </a:r>
            <a:r>
              <a:rPr lang="hu-HU" sz="1600" dirty="0" smtClean="0">
                <a:solidFill>
                  <a:srgbClr val="000000"/>
                </a:solidFill>
                <a:cs typeface="+mn-cs"/>
              </a:rPr>
              <a:t> és karbantartási költség csökkentése</a:t>
            </a:r>
          </a:p>
          <a:p>
            <a:pPr marL="225425" indent="-225425">
              <a:spcBef>
                <a:spcPts val="0"/>
              </a:spcBef>
              <a:spcAft>
                <a:spcPts val="600"/>
              </a:spcAft>
              <a:buClr>
                <a:srgbClr val="949EAB"/>
              </a:buClr>
              <a:buFont typeface="Wingdings" charset="2"/>
              <a:buChar char="§"/>
              <a:defRPr/>
            </a:pPr>
            <a:r>
              <a:rPr lang="en-CA" sz="1600" dirty="0" smtClean="0">
                <a:solidFill>
                  <a:srgbClr val="000000"/>
                </a:solidFill>
                <a:cs typeface="+mn-cs"/>
              </a:rPr>
              <a:t>H</a:t>
            </a:r>
            <a:r>
              <a:rPr lang="hu-HU" sz="1600" dirty="0" err="1" smtClean="0">
                <a:solidFill>
                  <a:srgbClr val="000000"/>
                </a:solidFill>
                <a:cs typeface="+mn-cs"/>
              </a:rPr>
              <a:t>ardver</a:t>
            </a:r>
            <a:r>
              <a:rPr lang="hu-HU" sz="1600" dirty="0" smtClean="0">
                <a:solidFill>
                  <a:srgbClr val="000000"/>
                </a:solidFill>
                <a:cs typeface="+mn-cs"/>
              </a:rPr>
              <a:t> függetlenség</a:t>
            </a:r>
            <a:endParaRPr lang="en-CA" sz="1600" dirty="0" smtClean="0">
              <a:solidFill>
                <a:srgbClr val="000000"/>
              </a:solidFill>
              <a:cs typeface="+mn-cs"/>
            </a:endParaRPr>
          </a:p>
          <a:p>
            <a:pPr marL="225425" indent="-225425">
              <a:spcBef>
                <a:spcPts val="0"/>
              </a:spcBef>
              <a:spcAft>
                <a:spcPts val="600"/>
              </a:spcAft>
              <a:buClr>
                <a:srgbClr val="949EAB"/>
              </a:buClr>
              <a:buFont typeface="Wingdings" charset="2"/>
              <a:buChar char="§"/>
              <a:defRPr/>
            </a:pPr>
            <a:r>
              <a:rPr lang="hu-HU" sz="1600" dirty="0" smtClean="0">
                <a:solidFill>
                  <a:srgbClr val="000000"/>
                </a:solidFill>
                <a:cs typeface="+mn-cs"/>
              </a:rPr>
              <a:t>Korszerű alkalmazás bevezetés</a:t>
            </a:r>
            <a:r>
              <a:rPr lang="en-CA" sz="1600" dirty="0" smtClean="0">
                <a:solidFill>
                  <a:srgbClr val="000000"/>
                </a:solidFill>
                <a:cs typeface="+mn-cs"/>
              </a:rPr>
              <a:t> (vApp)</a:t>
            </a:r>
          </a:p>
          <a:p>
            <a:pPr marL="225425" indent="-225425">
              <a:spcBef>
                <a:spcPts val="0"/>
              </a:spcBef>
              <a:spcAft>
                <a:spcPts val="600"/>
              </a:spcAft>
              <a:buClr>
                <a:srgbClr val="949EAB"/>
              </a:buClr>
              <a:buFont typeface="Wingdings" charset="2"/>
              <a:buChar char="§"/>
              <a:defRPr/>
            </a:pPr>
            <a:r>
              <a:rPr lang="hu-HU" sz="1600" dirty="0" smtClean="0">
                <a:solidFill>
                  <a:srgbClr val="000000"/>
                </a:solidFill>
                <a:cs typeface="+mn-cs"/>
              </a:rPr>
              <a:t>Javított és hatékonyabb szerver erőforrás felhasználás</a:t>
            </a:r>
            <a:r>
              <a:rPr lang="en-CA" sz="1600" dirty="0" smtClean="0">
                <a:solidFill>
                  <a:srgbClr val="000000"/>
                </a:solidFill>
                <a:cs typeface="+mn-cs"/>
              </a:rPr>
              <a:t> </a:t>
            </a:r>
          </a:p>
          <a:p>
            <a:pPr marL="225425" indent="-225425">
              <a:spcBef>
                <a:spcPts val="0"/>
              </a:spcBef>
              <a:spcAft>
                <a:spcPts val="600"/>
              </a:spcAft>
              <a:buClr>
                <a:srgbClr val="949EAB"/>
              </a:buClr>
              <a:buFont typeface="Wingdings" charset="2"/>
              <a:buChar char="§"/>
              <a:defRPr/>
            </a:pPr>
            <a:r>
              <a:rPr lang="en-CA" sz="1600" dirty="0" smtClean="0">
                <a:solidFill>
                  <a:srgbClr val="000000"/>
                </a:solidFill>
                <a:cs typeface="+mn-cs"/>
              </a:rPr>
              <a:t>Instances </a:t>
            </a:r>
            <a:r>
              <a:rPr lang="hu-HU" sz="1600" dirty="0" smtClean="0">
                <a:solidFill>
                  <a:srgbClr val="000000"/>
                </a:solidFill>
                <a:cs typeface="+mn-cs"/>
              </a:rPr>
              <a:t>futhatnak  HA (</a:t>
            </a:r>
            <a:r>
              <a:rPr lang="en-CA" sz="1600" dirty="0" smtClean="0">
                <a:solidFill>
                  <a:srgbClr val="000000"/>
                </a:solidFill>
                <a:cs typeface="+mn-cs"/>
              </a:rPr>
              <a:t>high availability</a:t>
            </a:r>
            <a:r>
              <a:rPr lang="hu-HU" sz="1600" dirty="0" smtClean="0">
                <a:solidFill>
                  <a:srgbClr val="000000"/>
                </a:solidFill>
                <a:cs typeface="+mn-cs"/>
              </a:rPr>
              <a:t>) vagy FT</a:t>
            </a:r>
            <a:r>
              <a:rPr lang="en-CA" sz="1600" dirty="0" smtClean="0">
                <a:solidFill>
                  <a:srgbClr val="000000"/>
                </a:solidFill>
                <a:cs typeface="+mn-cs"/>
              </a:rPr>
              <a:t> </a:t>
            </a:r>
            <a:r>
              <a:rPr lang="hu-HU" sz="1600" dirty="0" smtClean="0">
                <a:solidFill>
                  <a:srgbClr val="000000"/>
                </a:solidFill>
                <a:cs typeface="+mn-cs"/>
              </a:rPr>
              <a:t>(</a:t>
            </a:r>
            <a:r>
              <a:rPr lang="en-CA" sz="1600" dirty="0" smtClean="0">
                <a:solidFill>
                  <a:srgbClr val="000000"/>
                </a:solidFill>
                <a:cs typeface="+mn-cs"/>
              </a:rPr>
              <a:t>fault tolerance</a:t>
            </a:r>
            <a:r>
              <a:rPr lang="hu-HU" sz="1600" dirty="0" smtClean="0">
                <a:solidFill>
                  <a:srgbClr val="000000"/>
                </a:solidFill>
                <a:cs typeface="+mn-cs"/>
              </a:rPr>
              <a:t>) módon egyazon rendszerben</a:t>
            </a:r>
            <a:endParaRPr lang="en-CA" sz="1600" dirty="0" smtClean="0">
              <a:solidFill>
                <a:srgbClr val="000000"/>
              </a:solidFill>
              <a:cs typeface="+mn-cs"/>
            </a:endParaRPr>
          </a:p>
          <a:p>
            <a:pPr marL="225425" indent="-225425">
              <a:spcBef>
                <a:spcPts val="0"/>
              </a:spcBef>
              <a:spcAft>
                <a:spcPts val="600"/>
              </a:spcAft>
              <a:buClr>
                <a:srgbClr val="949EAB"/>
              </a:buClr>
              <a:buFont typeface="Wingdings" charset="2"/>
              <a:buChar char="§"/>
              <a:defRPr/>
            </a:pPr>
            <a:r>
              <a:rPr lang="hu-HU" sz="1600" dirty="0" smtClean="0">
                <a:solidFill>
                  <a:srgbClr val="000000"/>
                </a:solidFill>
                <a:cs typeface="+mn-cs"/>
              </a:rPr>
              <a:t>HA rendelkezésre állás együtt</a:t>
            </a:r>
            <a:r>
              <a:rPr lang="en-CA" sz="1600" dirty="0" smtClean="0">
                <a:solidFill>
                  <a:srgbClr val="000000"/>
                </a:solidFill>
                <a:cs typeface="+mn-cs"/>
              </a:rPr>
              <a:t> </a:t>
            </a:r>
            <a:r>
              <a:rPr lang="hu-HU" sz="1600" dirty="0" smtClean="0">
                <a:solidFill>
                  <a:srgbClr val="000000"/>
                </a:solidFill>
                <a:cs typeface="+mn-cs"/>
              </a:rPr>
              <a:t>a szabadalmazott </a:t>
            </a:r>
            <a:r>
              <a:rPr lang="en-CA" sz="1600" dirty="0" smtClean="0">
                <a:solidFill>
                  <a:srgbClr val="000000"/>
                </a:solidFill>
                <a:cs typeface="+mn-cs"/>
              </a:rPr>
              <a:t>a N+1 hot </a:t>
            </a:r>
            <a:r>
              <a:rPr lang="en-CA" sz="1600" dirty="0" err="1" smtClean="0">
                <a:solidFill>
                  <a:srgbClr val="000000"/>
                </a:solidFill>
                <a:cs typeface="+mn-cs"/>
              </a:rPr>
              <a:t>redundan</a:t>
            </a:r>
            <a:r>
              <a:rPr lang="hu-HU" sz="1600" dirty="0" err="1" smtClean="0">
                <a:solidFill>
                  <a:srgbClr val="000000"/>
                </a:solidFill>
                <a:cs typeface="+mn-cs"/>
              </a:rPr>
              <a:t>ciával</a:t>
            </a:r>
            <a:endParaRPr lang="en-CA" sz="1600" dirty="0" smtClean="0">
              <a:solidFill>
                <a:srgbClr val="000000"/>
              </a:solidFill>
              <a:cs typeface="+mn-cs"/>
            </a:endParaRPr>
          </a:p>
        </p:txBody>
      </p:sp>
      <p:pic>
        <p:nvPicPr>
          <p:cNvPr id="5" name="Picture 4"/>
          <p:cNvPicPr>
            <a:picLocks noChangeAspect="1"/>
          </p:cNvPicPr>
          <p:nvPr/>
        </p:nvPicPr>
        <p:blipFill>
          <a:blip r:embed="rId3" cstate="email"/>
          <a:stretch>
            <a:fillRect/>
          </a:stretch>
        </p:blipFill>
        <p:spPr>
          <a:xfrm>
            <a:off x="5987834" y="1687475"/>
            <a:ext cx="2348815" cy="2140032"/>
          </a:xfrm>
          <a:prstGeom prst="rect">
            <a:avLst/>
          </a:prstGeom>
        </p:spPr>
      </p:pic>
    </p:spTree>
    <p:extLst>
      <p:ext uri="{BB962C8B-B14F-4D97-AF65-F5344CB8AC3E}">
        <p14:creationId xmlns:p14="http://schemas.microsoft.com/office/powerpoint/2010/main" val="27740544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solidFill>
                  <a:schemeClr val="tx2"/>
                </a:solidFill>
              </a:rPr>
              <a:t>Strapabíró, folyamatos rendelkezésre állás</a:t>
            </a:r>
            <a:endParaRPr lang="en-US" dirty="0">
              <a:solidFill>
                <a:srgbClr val="7C7B7F"/>
              </a:solidFill>
            </a:endParaRPr>
          </a:p>
        </p:txBody>
      </p:sp>
      <p:sp>
        <p:nvSpPr>
          <p:cNvPr id="10" name="Rectangle 3"/>
          <p:cNvSpPr txBox="1">
            <a:spLocks noChangeArrowheads="1"/>
          </p:cNvSpPr>
          <p:nvPr/>
        </p:nvSpPr>
        <p:spPr bwMode="auto">
          <a:xfrm>
            <a:off x="482963" y="1068344"/>
            <a:ext cx="4107294" cy="3808455"/>
          </a:xfrm>
          <a:prstGeom prst="rect">
            <a:avLst/>
          </a:prstGeom>
          <a:noFill/>
          <a:ln w="9525">
            <a:noFill/>
            <a:miter lim="800000"/>
            <a:headEnd/>
            <a:tailEnd/>
          </a:ln>
          <a:extLst/>
        </p:spPr>
        <p:txBody>
          <a:bodyPr tIns="91440" bIns="91440"/>
          <a:lstStyle>
            <a:lvl1pPr marL="342900" indent="-342900" algn="l" rtl="0" fontAlgn="base">
              <a:lnSpc>
                <a:spcPct val="100000"/>
              </a:lnSpc>
              <a:spcBef>
                <a:spcPct val="0"/>
              </a:spcBef>
              <a:spcAft>
                <a:spcPct val="0"/>
              </a:spcAft>
              <a:buFont typeface="Wingdings" pitchFamily="2" charset="2"/>
              <a:defRPr sz="2000">
                <a:solidFill>
                  <a:schemeClr val="tx1"/>
                </a:solidFill>
                <a:latin typeface="+mn-lt"/>
                <a:ea typeface="+mn-ea"/>
                <a:cs typeface="ＭＳ Ｐゴシック"/>
              </a:defRPr>
            </a:lvl1pPr>
            <a:lvl2pPr marL="1905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2pPr>
            <a:lvl3pPr marL="3810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3pPr>
            <a:lvl4pPr marL="573088" indent="-190500"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4pPr>
            <a:lvl5pPr marL="763588"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25425" indent="-225425">
              <a:spcBef>
                <a:spcPts val="0"/>
              </a:spcBef>
              <a:spcAft>
                <a:spcPts val="600"/>
              </a:spcAft>
              <a:buClr>
                <a:srgbClr val="949EAB"/>
              </a:buClr>
              <a:buFont typeface="Wingdings" charset="2"/>
              <a:buChar char="§"/>
              <a:defRPr/>
            </a:pPr>
            <a:r>
              <a:rPr lang="hu-HU" sz="1400" dirty="0" smtClean="0">
                <a:solidFill>
                  <a:schemeClr val="bg1">
                    <a:lumMod val="90000"/>
                    <a:lumOff val="10000"/>
                  </a:schemeClr>
                </a:solidFill>
                <a:latin typeface="Arial" charset="0"/>
                <a:cs typeface="Arial" charset="0"/>
              </a:rPr>
              <a:t>Teljes redundancia</a:t>
            </a:r>
            <a:r>
              <a:rPr lang="en-US" sz="1400" dirty="0" smtClean="0">
                <a:solidFill>
                  <a:schemeClr val="bg1">
                    <a:lumMod val="90000"/>
                    <a:lumOff val="10000"/>
                  </a:schemeClr>
                </a:solidFill>
                <a:latin typeface="Arial" charset="0"/>
                <a:cs typeface="Arial" charset="0"/>
              </a:rPr>
              <a:t>, active-active </a:t>
            </a:r>
            <a:r>
              <a:rPr lang="hu-HU" sz="1400" dirty="0" smtClean="0">
                <a:solidFill>
                  <a:schemeClr val="bg1">
                    <a:lumMod val="90000"/>
                    <a:lumOff val="10000"/>
                  </a:schemeClr>
                </a:solidFill>
                <a:latin typeface="Arial" charset="0"/>
                <a:cs typeface="Arial" charset="0"/>
              </a:rPr>
              <a:t>kapcsoló mátrix</a:t>
            </a:r>
            <a:endParaRPr lang="en-US" sz="1400" dirty="0" smtClean="0">
              <a:solidFill>
                <a:schemeClr val="bg1">
                  <a:lumMod val="90000"/>
                  <a:lumOff val="10000"/>
                </a:schemeClr>
              </a:solidFill>
              <a:latin typeface="Arial" charset="0"/>
              <a:cs typeface="Arial" charset="0"/>
            </a:endParaRPr>
          </a:p>
          <a:p>
            <a:pPr marL="225425" indent="-225425">
              <a:spcBef>
                <a:spcPts val="0"/>
              </a:spcBef>
              <a:spcAft>
                <a:spcPts val="600"/>
              </a:spcAft>
              <a:buClr>
                <a:srgbClr val="949EAB"/>
              </a:buClr>
              <a:buFont typeface="Wingdings" charset="2"/>
              <a:buChar char="§"/>
              <a:defRPr/>
            </a:pPr>
            <a:r>
              <a:rPr lang="hu-HU" sz="1400" dirty="0" smtClean="0">
                <a:solidFill>
                  <a:schemeClr val="bg1">
                    <a:lumMod val="90000"/>
                    <a:lumOff val="10000"/>
                  </a:schemeClr>
                </a:solidFill>
                <a:latin typeface="Arial" charset="0"/>
                <a:cs typeface="Arial" charset="0"/>
              </a:rPr>
              <a:t>Dupla</a:t>
            </a:r>
            <a:r>
              <a:rPr lang="en-US" sz="1400" dirty="0" smtClean="0">
                <a:solidFill>
                  <a:schemeClr val="bg1">
                    <a:lumMod val="90000"/>
                    <a:lumOff val="10000"/>
                  </a:schemeClr>
                </a:solidFill>
                <a:latin typeface="Arial" charset="0"/>
                <a:cs typeface="Arial" charset="0"/>
              </a:rPr>
              <a:t> LAN </a:t>
            </a:r>
            <a:r>
              <a:rPr lang="hu-HU" sz="1400" dirty="0" smtClean="0">
                <a:solidFill>
                  <a:schemeClr val="bg1">
                    <a:lumMod val="90000"/>
                    <a:lumOff val="10000"/>
                  </a:schemeClr>
                </a:solidFill>
                <a:latin typeface="Arial" charset="0"/>
                <a:cs typeface="Arial" charset="0"/>
              </a:rPr>
              <a:t>csatlakozás</a:t>
            </a:r>
            <a:endParaRPr lang="en-US" sz="1400" dirty="0" smtClean="0">
              <a:solidFill>
                <a:schemeClr val="bg1">
                  <a:lumMod val="90000"/>
                  <a:lumOff val="10000"/>
                </a:schemeClr>
              </a:solidFill>
              <a:latin typeface="Arial" charset="0"/>
              <a:cs typeface="Arial" charset="0"/>
            </a:endParaRPr>
          </a:p>
          <a:p>
            <a:pPr marL="225425" indent="-225425">
              <a:spcBef>
                <a:spcPts val="0"/>
              </a:spcBef>
              <a:spcAft>
                <a:spcPts val="600"/>
              </a:spcAft>
              <a:buClr>
                <a:srgbClr val="949EAB"/>
              </a:buClr>
              <a:buFont typeface="Wingdings" charset="2"/>
              <a:buChar char="§"/>
              <a:defRPr/>
            </a:pPr>
            <a:r>
              <a:rPr lang="en-US" sz="1400" dirty="0" err="1" smtClean="0">
                <a:solidFill>
                  <a:schemeClr val="bg1">
                    <a:lumMod val="90000"/>
                    <a:lumOff val="10000"/>
                  </a:schemeClr>
                </a:solidFill>
                <a:latin typeface="Arial" charset="0"/>
                <a:cs typeface="Arial" charset="0"/>
              </a:rPr>
              <a:t>Redund</a:t>
            </a:r>
            <a:r>
              <a:rPr lang="hu-HU" sz="1400" dirty="0" err="1" smtClean="0">
                <a:solidFill>
                  <a:schemeClr val="bg1">
                    <a:lumMod val="90000"/>
                    <a:lumOff val="10000"/>
                  </a:schemeClr>
                </a:solidFill>
                <a:latin typeface="Arial" charset="0"/>
                <a:cs typeface="Arial" charset="0"/>
              </a:rPr>
              <a:t>áns</a:t>
            </a:r>
            <a:r>
              <a:rPr lang="hu-HU" sz="1400" dirty="0" smtClean="0">
                <a:solidFill>
                  <a:schemeClr val="bg1">
                    <a:lumMod val="90000"/>
                    <a:lumOff val="10000"/>
                  </a:schemeClr>
                </a:solidFill>
                <a:latin typeface="Arial" charset="0"/>
                <a:cs typeface="Arial" charset="0"/>
              </a:rPr>
              <a:t> adatbázisok</a:t>
            </a:r>
            <a:r>
              <a:rPr lang="en-US" sz="1400" dirty="0" smtClean="0">
                <a:solidFill>
                  <a:schemeClr val="bg1">
                    <a:lumMod val="90000"/>
                    <a:lumOff val="10000"/>
                  </a:schemeClr>
                </a:solidFill>
                <a:latin typeface="Arial" charset="0"/>
                <a:cs typeface="Arial" charset="0"/>
              </a:rPr>
              <a:t> </a:t>
            </a:r>
          </a:p>
          <a:p>
            <a:pPr marL="225425" indent="-225425">
              <a:spcBef>
                <a:spcPts val="0"/>
              </a:spcBef>
              <a:spcAft>
                <a:spcPts val="600"/>
              </a:spcAft>
              <a:buClr>
                <a:srgbClr val="949EAB"/>
              </a:buClr>
              <a:buFont typeface="Wingdings" charset="2"/>
              <a:buChar char="§"/>
              <a:defRPr/>
            </a:pPr>
            <a:r>
              <a:rPr lang="hu-HU" sz="1400" dirty="0" smtClean="0">
                <a:solidFill>
                  <a:schemeClr val="bg1">
                    <a:lumMod val="90000"/>
                    <a:lumOff val="10000"/>
                  </a:schemeClr>
                </a:solidFill>
                <a:latin typeface="Arial" charset="0"/>
                <a:cs typeface="Arial" charset="0"/>
              </a:rPr>
              <a:t>Szétosztott a</a:t>
            </a:r>
            <a:r>
              <a:rPr lang="en-US" sz="1400" dirty="0" err="1" smtClean="0">
                <a:solidFill>
                  <a:schemeClr val="bg1">
                    <a:lumMod val="90000"/>
                    <a:lumOff val="10000"/>
                  </a:schemeClr>
                </a:solidFill>
                <a:latin typeface="Arial" charset="0"/>
                <a:cs typeface="Arial" charset="0"/>
              </a:rPr>
              <a:t>rchite</a:t>
            </a:r>
            <a:r>
              <a:rPr lang="hu-HU" sz="1400" dirty="0" err="1" smtClean="0">
                <a:solidFill>
                  <a:schemeClr val="bg1">
                    <a:lumMod val="90000"/>
                    <a:lumOff val="10000"/>
                  </a:schemeClr>
                </a:solidFill>
                <a:latin typeface="Arial" charset="0"/>
                <a:cs typeface="Arial" charset="0"/>
              </a:rPr>
              <a:t>ktúra</a:t>
            </a:r>
            <a:r>
              <a:rPr lang="en-US" sz="1400" dirty="0" smtClean="0">
                <a:solidFill>
                  <a:schemeClr val="bg1">
                    <a:lumMod val="90000"/>
                    <a:lumOff val="10000"/>
                  </a:schemeClr>
                </a:solidFill>
                <a:latin typeface="Arial" charset="0"/>
                <a:cs typeface="Arial" charset="0"/>
              </a:rPr>
              <a:t> </a:t>
            </a:r>
          </a:p>
          <a:p>
            <a:pPr marL="455613" lvl="3" indent="-225425">
              <a:spcBef>
                <a:spcPts val="0"/>
              </a:spcBef>
              <a:spcAft>
                <a:spcPts val="600"/>
              </a:spcAft>
              <a:buClr>
                <a:srgbClr val="949EAB"/>
              </a:buClr>
              <a:buFont typeface="Wingdings" charset="2"/>
              <a:buChar char="§"/>
              <a:defRPr/>
            </a:pPr>
            <a:r>
              <a:rPr lang="en-US" sz="1200" dirty="0" smtClean="0">
                <a:solidFill>
                  <a:schemeClr val="bg1">
                    <a:lumMod val="90000"/>
                    <a:lumOff val="10000"/>
                  </a:schemeClr>
                </a:solidFill>
                <a:latin typeface="Arial" charset="0"/>
                <a:cs typeface="Arial" charset="0"/>
              </a:rPr>
              <a:t>MLC s</a:t>
            </a:r>
            <a:r>
              <a:rPr lang="hu-HU" sz="1200" dirty="0" err="1" smtClean="0">
                <a:solidFill>
                  <a:schemeClr val="bg1">
                    <a:lumMod val="90000"/>
                    <a:lumOff val="10000"/>
                  </a:schemeClr>
                </a:solidFill>
                <a:latin typeface="Arial" charset="0"/>
                <a:cs typeface="Arial" charset="0"/>
              </a:rPr>
              <a:t>zerverek</a:t>
            </a:r>
            <a:r>
              <a:rPr lang="en-US" sz="1200" dirty="0" smtClean="0">
                <a:solidFill>
                  <a:schemeClr val="bg1">
                    <a:lumMod val="90000"/>
                    <a:lumOff val="10000"/>
                  </a:schemeClr>
                </a:solidFill>
                <a:latin typeface="Arial" charset="0"/>
                <a:cs typeface="Arial" charset="0"/>
              </a:rPr>
              <a:t>, turret</a:t>
            </a:r>
            <a:r>
              <a:rPr lang="hu-HU" sz="1200" dirty="0" err="1" smtClean="0">
                <a:solidFill>
                  <a:schemeClr val="bg1">
                    <a:lumMod val="90000"/>
                    <a:lumOff val="10000"/>
                  </a:schemeClr>
                </a:solidFill>
                <a:latin typeface="Arial" charset="0"/>
                <a:cs typeface="Arial" charset="0"/>
              </a:rPr>
              <a:t>ek</a:t>
            </a:r>
            <a:r>
              <a:rPr lang="hu-HU" sz="1200" dirty="0" smtClean="0">
                <a:solidFill>
                  <a:schemeClr val="bg1">
                    <a:lumMod val="90000"/>
                    <a:lumOff val="10000"/>
                  </a:schemeClr>
                </a:solidFill>
                <a:latin typeface="Arial" charset="0"/>
                <a:cs typeface="Arial" charset="0"/>
              </a:rPr>
              <a:t> és a </a:t>
            </a:r>
            <a:r>
              <a:rPr lang="en-US" sz="1200" dirty="0" smtClean="0">
                <a:solidFill>
                  <a:schemeClr val="bg1">
                    <a:lumMod val="90000"/>
                    <a:lumOff val="10000"/>
                  </a:schemeClr>
                </a:solidFill>
                <a:latin typeface="Arial" charset="0"/>
                <a:cs typeface="Arial" charset="0"/>
              </a:rPr>
              <a:t>soft </a:t>
            </a:r>
            <a:r>
              <a:rPr lang="hu-HU" sz="1200" dirty="0" smtClean="0">
                <a:solidFill>
                  <a:schemeClr val="bg1">
                    <a:lumMod val="90000"/>
                    <a:lumOff val="10000"/>
                  </a:schemeClr>
                </a:solidFill>
                <a:latin typeface="Arial" charset="0"/>
                <a:cs typeface="Arial" charset="0"/>
              </a:rPr>
              <a:t>kliensek kihelyezhetőek bárhová az IT rendszerben</a:t>
            </a:r>
            <a:endParaRPr lang="en-US" sz="1200" dirty="0" smtClean="0">
              <a:solidFill>
                <a:schemeClr val="bg1">
                  <a:lumMod val="90000"/>
                  <a:lumOff val="10000"/>
                </a:schemeClr>
              </a:solidFill>
              <a:latin typeface="Arial" charset="0"/>
              <a:cs typeface="Arial" charset="0"/>
            </a:endParaRPr>
          </a:p>
          <a:p>
            <a:pPr marL="225425" indent="-225425">
              <a:spcBef>
                <a:spcPts val="0"/>
              </a:spcBef>
              <a:spcAft>
                <a:spcPts val="600"/>
              </a:spcAft>
              <a:buClr>
                <a:srgbClr val="949EAB"/>
              </a:buClr>
              <a:buFont typeface="Wingdings" charset="2"/>
              <a:buChar char="§"/>
              <a:defRPr/>
            </a:pPr>
            <a:r>
              <a:rPr lang="en-US" sz="1400" dirty="0" smtClean="0">
                <a:solidFill>
                  <a:schemeClr val="bg1">
                    <a:lumMod val="90000"/>
                    <a:lumOff val="10000"/>
                  </a:schemeClr>
                </a:solidFill>
                <a:latin typeface="Arial" charset="0"/>
                <a:cs typeface="Arial" charset="0"/>
              </a:rPr>
              <a:t>MLC s</a:t>
            </a:r>
            <a:r>
              <a:rPr lang="hu-HU" sz="1400" dirty="0" err="1" smtClean="0">
                <a:solidFill>
                  <a:schemeClr val="bg1">
                    <a:lumMod val="90000"/>
                    <a:lumOff val="10000"/>
                  </a:schemeClr>
                </a:solidFill>
                <a:latin typeface="Arial" charset="0"/>
                <a:cs typeface="Arial" charset="0"/>
              </a:rPr>
              <a:t>zerverek</a:t>
            </a:r>
            <a:r>
              <a:rPr lang="hu-HU" sz="1400" dirty="0" smtClean="0">
                <a:solidFill>
                  <a:schemeClr val="bg1">
                    <a:lumMod val="90000"/>
                    <a:lumOff val="10000"/>
                  </a:schemeClr>
                </a:solidFill>
                <a:latin typeface="Arial" charset="0"/>
                <a:cs typeface="Arial" charset="0"/>
              </a:rPr>
              <a:t> „</a:t>
            </a:r>
            <a:r>
              <a:rPr lang="en-US" sz="1400" dirty="0" smtClean="0">
                <a:solidFill>
                  <a:schemeClr val="bg1">
                    <a:lumMod val="90000"/>
                    <a:lumOff val="10000"/>
                  </a:schemeClr>
                </a:solidFill>
                <a:latin typeface="Arial" charset="0"/>
                <a:cs typeface="Arial" charset="0"/>
              </a:rPr>
              <a:t>hot standby</a:t>
            </a:r>
            <a:r>
              <a:rPr lang="hu-HU" sz="1400" dirty="0" smtClean="0">
                <a:solidFill>
                  <a:schemeClr val="bg1">
                    <a:lumMod val="90000"/>
                    <a:lumOff val="10000"/>
                  </a:schemeClr>
                </a:solidFill>
                <a:latin typeface="Arial" charset="0"/>
                <a:cs typeface="Arial" charset="0"/>
              </a:rPr>
              <a:t>” üzemmódban konfigurálva a </a:t>
            </a:r>
            <a:r>
              <a:rPr lang="hu-HU" sz="1400" dirty="0" err="1" smtClean="0">
                <a:solidFill>
                  <a:schemeClr val="bg1">
                    <a:lumMod val="90000"/>
                    <a:lumOff val="10000"/>
                  </a:schemeClr>
                </a:solidFill>
                <a:latin typeface="Arial" charset="0"/>
                <a:cs typeface="Arial" charset="0"/>
              </a:rPr>
              <a:t>Vmware</a:t>
            </a:r>
            <a:r>
              <a:rPr lang="hu-HU" sz="1400" dirty="0" smtClean="0">
                <a:solidFill>
                  <a:schemeClr val="bg1">
                    <a:lumMod val="90000"/>
                    <a:lumOff val="10000"/>
                  </a:schemeClr>
                </a:solidFill>
                <a:latin typeface="Arial" charset="0"/>
                <a:cs typeface="Arial" charset="0"/>
              </a:rPr>
              <a:t> segítségével</a:t>
            </a:r>
            <a:r>
              <a:rPr lang="en-US" sz="1400" dirty="0" smtClean="0">
                <a:solidFill>
                  <a:schemeClr val="bg1">
                    <a:lumMod val="90000"/>
                    <a:lumOff val="10000"/>
                  </a:schemeClr>
                </a:solidFill>
                <a:latin typeface="Arial" charset="0"/>
                <a:cs typeface="Arial" charset="0"/>
              </a:rPr>
              <a:t> </a:t>
            </a:r>
          </a:p>
          <a:p>
            <a:pPr marL="455613" lvl="3" indent="-225425">
              <a:spcBef>
                <a:spcPts val="0"/>
              </a:spcBef>
              <a:spcAft>
                <a:spcPts val="600"/>
              </a:spcAft>
              <a:buClr>
                <a:srgbClr val="949EAB"/>
              </a:buClr>
              <a:buFont typeface="Wingdings" charset="2"/>
              <a:buChar char="§"/>
              <a:defRPr/>
            </a:pPr>
            <a:r>
              <a:rPr lang="hu-HU" sz="1200" dirty="0" smtClean="0">
                <a:solidFill>
                  <a:schemeClr val="bg1">
                    <a:lumMod val="90000"/>
                    <a:lumOff val="10000"/>
                  </a:schemeClr>
                </a:solidFill>
                <a:latin typeface="Arial" charset="0"/>
                <a:cs typeface="Arial" charset="0"/>
              </a:rPr>
              <a:t>Nincs megszakadás a folyamatban lévő hívások esetében</a:t>
            </a:r>
            <a:r>
              <a:rPr lang="en-US" sz="1200" dirty="0" smtClean="0">
                <a:solidFill>
                  <a:schemeClr val="bg1">
                    <a:lumMod val="90000"/>
                    <a:lumOff val="10000"/>
                  </a:schemeClr>
                </a:solidFill>
                <a:latin typeface="Arial" charset="0"/>
                <a:cs typeface="Arial" charset="0"/>
              </a:rPr>
              <a:t>.</a:t>
            </a:r>
          </a:p>
          <a:p>
            <a:pPr marL="455613" lvl="3" indent="-225425">
              <a:spcBef>
                <a:spcPts val="0"/>
              </a:spcBef>
              <a:spcAft>
                <a:spcPts val="600"/>
              </a:spcAft>
              <a:buClr>
                <a:srgbClr val="949EAB"/>
              </a:buClr>
              <a:buFont typeface="Wingdings" charset="2"/>
              <a:buChar char="§"/>
              <a:defRPr/>
            </a:pPr>
            <a:r>
              <a:rPr lang="hu-HU" sz="1200" dirty="0" smtClean="0">
                <a:solidFill>
                  <a:schemeClr val="bg1">
                    <a:lumMod val="90000"/>
                    <a:lumOff val="10000"/>
                  </a:schemeClr>
                </a:solidFill>
                <a:latin typeface="Arial" charset="0"/>
                <a:cs typeface="Arial" charset="0"/>
              </a:rPr>
              <a:t>Az egyes/független </a:t>
            </a:r>
            <a:r>
              <a:rPr lang="en-US" sz="1200" dirty="0" smtClean="0">
                <a:solidFill>
                  <a:schemeClr val="bg1">
                    <a:lumMod val="90000"/>
                    <a:lumOff val="10000"/>
                  </a:schemeClr>
                </a:solidFill>
                <a:latin typeface="Arial" charset="0"/>
                <a:cs typeface="Arial" charset="0"/>
              </a:rPr>
              <a:t>MLC s</a:t>
            </a:r>
            <a:r>
              <a:rPr lang="hu-HU" sz="1200" dirty="0" err="1" smtClean="0">
                <a:solidFill>
                  <a:schemeClr val="bg1">
                    <a:lumMod val="90000"/>
                    <a:lumOff val="10000"/>
                  </a:schemeClr>
                </a:solidFill>
                <a:latin typeface="Arial" charset="0"/>
                <a:cs typeface="Arial" charset="0"/>
              </a:rPr>
              <a:t>zerverek</a:t>
            </a:r>
            <a:r>
              <a:rPr lang="hu-HU" sz="1200" dirty="0" smtClean="0">
                <a:solidFill>
                  <a:schemeClr val="bg1">
                    <a:lumMod val="90000"/>
                    <a:lumOff val="10000"/>
                  </a:schemeClr>
                </a:solidFill>
                <a:latin typeface="Arial" charset="0"/>
                <a:cs typeface="Arial" charset="0"/>
              </a:rPr>
              <a:t> több </a:t>
            </a:r>
            <a:r>
              <a:rPr lang="hu-HU" sz="1200" dirty="0" err="1" smtClean="0">
                <a:solidFill>
                  <a:schemeClr val="bg1">
                    <a:lumMod val="90000"/>
                    <a:lumOff val="10000"/>
                  </a:schemeClr>
                </a:solidFill>
                <a:latin typeface="Arial" charset="0"/>
                <a:cs typeface="Arial" charset="0"/>
              </a:rPr>
              <a:t>switch-en</a:t>
            </a:r>
            <a:r>
              <a:rPr lang="hu-HU" sz="1200" dirty="0" smtClean="0">
                <a:solidFill>
                  <a:schemeClr val="bg1">
                    <a:lumMod val="90000"/>
                    <a:lumOff val="10000"/>
                  </a:schemeClr>
                </a:solidFill>
                <a:latin typeface="Arial" charset="0"/>
                <a:cs typeface="Arial" charset="0"/>
              </a:rPr>
              <a:t> is regisztrálhatnak vonalat</a:t>
            </a:r>
            <a:r>
              <a:rPr lang="en-US" sz="1200" dirty="0" smtClean="0">
                <a:solidFill>
                  <a:schemeClr val="bg1">
                    <a:lumMod val="90000"/>
                    <a:lumOff val="10000"/>
                  </a:schemeClr>
                </a:solidFill>
                <a:latin typeface="Arial" charset="0"/>
                <a:cs typeface="Arial" charset="0"/>
              </a:rPr>
              <a:t> </a:t>
            </a:r>
          </a:p>
          <a:p>
            <a:pPr marL="455613" lvl="3" indent="-225425">
              <a:spcBef>
                <a:spcPts val="0"/>
              </a:spcBef>
              <a:spcAft>
                <a:spcPts val="600"/>
              </a:spcAft>
              <a:buClr>
                <a:srgbClr val="949EAB"/>
              </a:buClr>
              <a:buFont typeface="Wingdings" charset="2"/>
              <a:buChar char="§"/>
              <a:defRPr/>
            </a:pPr>
            <a:r>
              <a:rPr lang="hu-HU" sz="1200" dirty="0" smtClean="0">
                <a:solidFill>
                  <a:schemeClr val="bg1">
                    <a:lumMod val="90000"/>
                    <a:lumOff val="10000"/>
                  </a:schemeClr>
                </a:solidFill>
                <a:latin typeface="Arial" charset="0"/>
                <a:cs typeface="Arial" charset="0"/>
              </a:rPr>
              <a:t>Az egyes </a:t>
            </a:r>
            <a:r>
              <a:rPr lang="en-US" sz="1200" dirty="0" smtClean="0">
                <a:solidFill>
                  <a:schemeClr val="bg1">
                    <a:lumMod val="90000"/>
                    <a:lumOff val="10000"/>
                  </a:schemeClr>
                </a:solidFill>
                <a:latin typeface="Arial" charset="0"/>
                <a:cs typeface="Arial" charset="0"/>
              </a:rPr>
              <a:t>turret</a:t>
            </a:r>
            <a:r>
              <a:rPr lang="hu-HU" sz="1200" dirty="0" err="1" smtClean="0">
                <a:solidFill>
                  <a:schemeClr val="bg1">
                    <a:lumMod val="90000"/>
                    <a:lumOff val="10000"/>
                  </a:schemeClr>
                </a:solidFill>
                <a:latin typeface="Arial" charset="0"/>
                <a:cs typeface="Arial" charset="0"/>
              </a:rPr>
              <a:t>-ek</a:t>
            </a:r>
            <a:r>
              <a:rPr lang="hu-HU" sz="1200" dirty="0" smtClean="0">
                <a:solidFill>
                  <a:schemeClr val="bg1">
                    <a:lumMod val="90000"/>
                    <a:lumOff val="10000"/>
                  </a:schemeClr>
                </a:solidFill>
                <a:latin typeface="Arial" charset="0"/>
                <a:cs typeface="Arial" charset="0"/>
              </a:rPr>
              <a:t> több MLC szerveren is regisztrálhatnak vonalat </a:t>
            </a:r>
            <a:r>
              <a:rPr lang="en-US" sz="1200" dirty="0" smtClean="0">
                <a:solidFill>
                  <a:schemeClr val="bg1">
                    <a:lumMod val="90000"/>
                    <a:lumOff val="10000"/>
                  </a:schemeClr>
                </a:solidFill>
                <a:latin typeface="Arial" charset="0"/>
                <a:cs typeface="Arial" charset="0"/>
              </a:rPr>
              <a:t>.</a:t>
            </a:r>
            <a:endParaRPr lang="en-CA" sz="1200" dirty="0" smtClean="0">
              <a:solidFill>
                <a:schemeClr val="bg1">
                  <a:lumMod val="90000"/>
                  <a:lumOff val="10000"/>
                </a:schemeClr>
              </a:solidFill>
              <a:latin typeface="Arial" charset="0"/>
              <a:cs typeface="Arial" charset="0"/>
            </a:endParaRPr>
          </a:p>
        </p:txBody>
      </p:sp>
      <p:sp>
        <p:nvSpPr>
          <p:cNvPr id="11" name="Rectangle 3"/>
          <p:cNvSpPr txBox="1">
            <a:spLocks noChangeArrowheads="1"/>
          </p:cNvSpPr>
          <p:nvPr/>
        </p:nvSpPr>
        <p:spPr bwMode="auto">
          <a:xfrm>
            <a:off x="4962978" y="1350364"/>
            <a:ext cx="3754995" cy="3335354"/>
          </a:xfrm>
          <a:prstGeom prst="rect">
            <a:avLst/>
          </a:prstGeom>
          <a:noFill/>
          <a:ln w="9525">
            <a:noFill/>
            <a:miter lim="800000"/>
            <a:headEnd/>
            <a:tailEnd/>
          </a:ln>
          <a:extLst/>
        </p:spPr>
        <p:txBody>
          <a:bodyPr tIns="91440" bIns="91440"/>
          <a:lstStyle>
            <a:lvl1pPr marL="342900" indent="-342900" algn="l" rtl="0" fontAlgn="base">
              <a:lnSpc>
                <a:spcPct val="100000"/>
              </a:lnSpc>
              <a:spcBef>
                <a:spcPct val="0"/>
              </a:spcBef>
              <a:spcAft>
                <a:spcPct val="0"/>
              </a:spcAft>
              <a:buFont typeface="Wingdings" pitchFamily="2" charset="2"/>
              <a:defRPr sz="2000">
                <a:solidFill>
                  <a:schemeClr val="tx1"/>
                </a:solidFill>
                <a:latin typeface="+mn-lt"/>
                <a:ea typeface="+mn-ea"/>
                <a:cs typeface="ＭＳ Ｐゴシック"/>
              </a:defRPr>
            </a:lvl1pPr>
            <a:lvl2pPr marL="1905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2pPr>
            <a:lvl3pPr marL="381000"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3pPr>
            <a:lvl4pPr marL="573088" indent="-190500"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4pPr>
            <a:lvl5pPr marL="763588" indent="-188913" algn="l" rtl="0" fontAlgn="base">
              <a:lnSpc>
                <a:spcPct val="110000"/>
              </a:lnSpc>
              <a:spcBef>
                <a:spcPct val="0"/>
              </a:spcBef>
              <a:spcAft>
                <a:spcPct val="0"/>
              </a:spcAft>
              <a:buClr>
                <a:schemeClr val="accent1"/>
              </a:buClr>
              <a:buFont typeface="Wingdings" pitchFamily="2" charset="2"/>
              <a:buChar char="§"/>
              <a:defRPr>
                <a:solidFill>
                  <a:schemeClr val="tx1"/>
                </a:solidFill>
                <a:latin typeface="+mn-lt"/>
                <a:ea typeface="+mn-ea"/>
                <a:cs typeface="ＭＳ Ｐゴシック"/>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pPr marL="225425" indent="-225425">
              <a:spcBef>
                <a:spcPts val="0"/>
              </a:spcBef>
              <a:spcAft>
                <a:spcPts val="600"/>
              </a:spcAft>
              <a:buClr>
                <a:srgbClr val="949EAB"/>
              </a:buClr>
              <a:buFont typeface="Wingdings" charset="2"/>
              <a:buChar char="§"/>
              <a:defRPr/>
            </a:pPr>
            <a:r>
              <a:rPr lang="hu-HU" sz="1400" dirty="0" smtClean="0">
                <a:solidFill>
                  <a:schemeClr val="bg1"/>
                </a:solidFill>
                <a:latin typeface="Arial" charset="0"/>
                <a:cs typeface="Arial" charset="0"/>
              </a:rPr>
              <a:t>A </a:t>
            </a:r>
            <a:r>
              <a:rPr lang="hu-HU" sz="1400" dirty="0" err="1" smtClean="0">
                <a:solidFill>
                  <a:schemeClr val="bg1"/>
                </a:solidFill>
                <a:latin typeface="Arial" charset="0"/>
                <a:cs typeface="Arial" charset="0"/>
              </a:rPr>
              <a:t>meghíbásodások</a:t>
            </a:r>
            <a:r>
              <a:rPr lang="hu-HU" sz="1400" dirty="0" smtClean="0">
                <a:solidFill>
                  <a:schemeClr val="bg1"/>
                </a:solidFill>
                <a:latin typeface="Arial" charset="0"/>
                <a:cs typeface="Arial" charset="0"/>
              </a:rPr>
              <a:t> között eltelt középérték (</a:t>
            </a:r>
            <a:r>
              <a:rPr lang="en-US" sz="1400" dirty="0" smtClean="0">
                <a:solidFill>
                  <a:schemeClr val="bg1"/>
                </a:solidFill>
                <a:latin typeface="Arial" charset="0"/>
                <a:cs typeface="Arial" charset="0"/>
              </a:rPr>
              <a:t>Mean Time Between Failure</a:t>
            </a:r>
            <a:r>
              <a:rPr lang="hu-HU" sz="1400" dirty="0" smtClean="0">
                <a:solidFill>
                  <a:schemeClr val="bg1"/>
                </a:solidFill>
                <a:latin typeface="Arial" charset="0"/>
                <a:cs typeface="Arial" charset="0"/>
              </a:rPr>
              <a:t>,</a:t>
            </a:r>
            <a:r>
              <a:rPr lang="en-US" sz="1400" dirty="0" smtClean="0">
                <a:solidFill>
                  <a:schemeClr val="bg1"/>
                </a:solidFill>
                <a:latin typeface="Arial" charset="0"/>
                <a:cs typeface="Arial" charset="0"/>
              </a:rPr>
              <a:t> MTBF)</a:t>
            </a:r>
          </a:p>
          <a:p>
            <a:pPr marL="455613" lvl="3" indent="-225425">
              <a:spcBef>
                <a:spcPts val="0"/>
              </a:spcBef>
              <a:spcAft>
                <a:spcPts val="600"/>
              </a:spcAft>
              <a:buClr>
                <a:srgbClr val="949EAB"/>
              </a:buClr>
              <a:buFont typeface="Wingdings" charset="2"/>
              <a:buChar char="§"/>
              <a:defRPr/>
            </a:pPr>
            <a:r>
              <a:rPr lang="en-US" sz="1200" dirty="0" smtClean="0">
                <a:solidFill>
                  <a:schemeClr val="bg1"/>
                </a:solidFill>
                <a:latin typeface="Arial" charset="0"/>
                <a:cs typeface="Arial" charset="0"/>
              </a:rPr>
              <a:t>&gt; 300,000 </a:t>
            </a:r>
            <a:r>
              <a:rPr lang="hu-HU" sz="1200" dirty="0" smtClean="0">
                <a:solidFill>
                  <a:schemeClr val="bg1"/>
                </a:solidFill>
                <a:latin typeface="Arial" charset="0"/>
                <a:cs typeface="Arial" charset="0"/>
              </a:rPr>
              <a:t>óra HDD esetében</a:t>
            </a:r>
            <a:r>
              <a:rPr lang="en-US" sz="1200" dirty="0" smtClean="0">
                <a:solidFill>
                  <a:schemeClr val="bg1"/>
                </a:solidFill>
                <a:latin typeface="Arial" charset="0"/>
                <a:cs typeface="Arial" charset="0"/>
              </a:rPr>
              <a:t> </a:t>
            </a:r>
          </a:p>
          <a:p>
            <a:pPr marL="455613" lvl="3" indent="-225425">
              <a:spcBef>
                <a:spcPts val="0"/>
              </a:spcBef>
              <a:spcAft>
                <a:spcPts val="600"/>
              </a:spcAft>
              <a:buClr>
                <a:srgbClr val="949EAB"/>
              </a:buClr>
              <a:buFont typeface="Wingdings" charset="2"/>
              <a:buChar char="§"/>
              <a:defRPr/>
            </a:pPr>
            <a:r>
              <a:rPr lang="en-US" sz="1200" dirty="0" smtClean="0">
                <a:solidFill>
                  <a:schemeClr val="bg1"/>
                </a:solidFill>
                <a:latin typeface="Arial" charset="0"/>
                <a:cs typeface="Arial" charset="0"/>
              </a:rPr>
              <a:t>100,000 </a:t>
            </a:r>
            <a:r>
              <a:rPr lang="hu-HU" sz="1200" dirty="0" smtClean="0">
                <a:solidFill>
                  <a:schemeClr val="bg1"/>
                </a:solidFill>
                <a:latin typeface="Arial" charset="0"/>
                <a:cs typeface="Arial" charset="0"/>
              </a:rPr>
              <a:t>óra összesen</a:t>
            </a:r>
            <a:endParaRPr lang="en-US" sz="1200" dirty="0" smtClean="0">
              <a:solidFill>
                <a:schemeClr val="bg1"/>
              </a:solidFill>
              <a:latin typeface="Arial" charset="0"/>
              <a:cs typeface="Arial" charset="0"/>
            </a:endParaRPr>
          </a:p>
          <a:p>
            <a:pPr marL="263525" lvl="2" indent="-225425">
              <a:spcBef>
                <a:spcPts val="0"/>
              </a:spcBef>
              <a:spcAft>
                <a:spcPts val="600"/>
              </a:spcAft>
              <a:buClr>
                <a:srgbClr val="949EAB"/>
              </a:buClr>
              <a:buFont typeface="Wingdings" charset="2"/>
              <a:buChar char="§"/>
              <a:defRPr/>
            </a:pPr>
            <a:r>
              <a:rPr lang="en-US" sz="1400" dirty="0" smtClean="0">
                <a:solidFill>
                  <a:schemeClr val="bg1"/>
                </a:solidFill>
                <a:latin typeface="Arial" charset="0"/>
                <a:cs typeface="Arial" charset="0"/>
              </a:rPr>
              <a:t>Hot-swap / </a:t>
            </a:r>
            <a:r>
              <a:rPr lang="en-US" sz="1400" dirty="0" err="1" smtClean="0">
                <a:solidFill>
                  <a:schemeClr val="bg1"/>
                </a:solidFill>
                <a:latin typeface="Arial" charset="0"/>
                <a:cs typeface="Arial" charset="0"/>
              </a:rPr>
              <a:t>redund</a:t>
            </a:r>
            <a:r>
              <a:rPr lang="hu-HU" sz="1400" dirty="0" err="1" smtClean="0">
                <a:solidFill>
                  <a:schemeClr val="bg1"/>
                </a:solidFill>
                <a:latin typeface="Arial" charset="0"/>
                <a:cs typeface="Arial" charset="0"/>
              </a:rPr>
              <a:t>áns</a:t>
            </a:r>
            <a:r>
              <a:rPr lang="hu-HU" sz="1400" dirty="0" smtClean="0">
                <a:solidFill>
                  <a:schemeClr val="bg1"/>
                </a:solidFill>
                <a:latin typeface="Arial" charset="0"/>
                <a:cs typeface="Arial" charset="0"/>
              </a:rPr>
              <a:t> HDD</a:t>
            </a:r>
            <a:r>
              <a:rPr lang="en-US" sz="1400" dirty="0" smtClean="0">
                <a:solidFill>
                  <a:schemeClr val="bg1"/>
                </a:solidFill>
                <a:latin typeface="Arial" charset="0"/>
                <a:cs typeface="Arial" charset="0"/>
              </a:rPr>
              <a:t>, </a:t>
            </a:r>
            <a:r>
              <a:rPr lang="hu-HU" sz="1400" dirty="0" err="1" smtClean="0">
                <a:solidFill>
                  <a:schemeClr val="bg1"/>
                </a:solidFill>
                <a:latin typeface="Arial" charset="0"/>
                <a:cs typeface="Arial" charset="0"/>
              </a:rPr>
              <a:t>vemtillátor</a:t>
            </a:r>
            <a:r>
              <a:rPr lang="hu-HU" sz="1400" dirty="0" smtClean="0">
                <a:solidFill>
                  <a:schemeClr val="bg1"/>
                </a:solidFill>
                <a:latin typeface="Arial" charset="0"/>
                <a:cs typeface="Arial" charset="0"/>
              </a:rPr>
              <a:t> modulok és tápegységek</a:t>
            </a:r>
            <a:r>
              <a:rPr lang="en-US" sz="1400" dirty="0" smtClean="0">
                <a:solidFill>
                  <a:schemeClr val="bg1"/>
                </a:solidFill>
                <a:latin typeface="Arial" charset="0"/>
                <a:cs typeface="Arial" charset="0"/>
              </a:rPr>
              <a:t>, </a:t>
            </a:r>
          </a:p>
          <a:p>
            <a:pPr marL="263525" lvl="2" indent="-225425">
              <a:spcBef>
                <a:spcPts val="0"/>
              </a:spcBef>
              <a:spcAft>
                <a:spcPts val="600"/>
              </a:spcAft>
              <a:buClr>
                <a:srgbClr val="949EAB"/>
              </a:buClr>
              <a:buFont typeface="Wingdings" charset="2"/>
              <a:buChar char="§"/>
              <a:defRPr/>
            </a:pPr>
            <a:r>
              <a:rPr lang="en-US" sz="1400" dirty="0" smtClean="0">
                <a:solidFill>
                  <a:schemeClr val="bg1"/>
                </a:solidFill>
                <a:latin typeface="Arial" charset="0"/>
                <a:cs typeface="Arial" charset="0"/>
              </a:rPr>
              <a:t>Online </a:t>
            </a:r>
            <a:r>
              <a:rPr lang="hu-HU" sz="1400" dirty="0" smtClean="0">
                <a:solidFill>
                  <a:schemeClr val="bg1"/>
                </a:solidFill>
                <a:latin typeface="Arial" charset="0"/>
                <a:cs typeface="Arial" charset="0"/>
              </a:rPr>
              <a:t>tükrözött memória a kiterjesztett rendelkezésre álláshoz, mely biztosítja a működést a részegységek cseréje/javítása közben</a:t>
            </a:r>
            <a:endParaRPr lang="en-US" sz="1400" dirty="0" smtClean="0">
              <a:solidFill>
                <a:schemeClr val="bg1"/>
              </a:solidFill>
              <a:latin typeface="Arial" charset="0"/>
              <a:cs typeface="Arial" charset="0"/>
            </a:endParaRPr>
          </a:p>
        </p:txBody>
      </p:sp>
    </p:spTree>
    <p:extLst>
      <p:ext uri="{BB962C8B-B14F-4D97-AF65-F5344CB8AC3E}">
        <p14:creationId xmlns:p14="http://schemas.microsoft.com/office/powerpoint/2010/main" val="147555091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srcRect b="1396"/>
          <a:stretch/>
        </p:blipFill>
        <p:spPr>
          <a:xfrm>
            <a:off x="0" y="0"/>
            <a:ext cx="9144000" cy="4345354"/>
          </a:xfrm>
          <a:prstGeom prst="rect">
            <a:avLst/>
          </a:prstGeom>
        </p:spPr>
      </p:pic>
      <p:sp>
        <p:nvSpPr>
          <p:cNvPr id="21506" name="Rectangle 2"/>
          <p:cNvSpPr>
            <a:spLocks noGrp="1" noChangeArrowheads="1"/>
          </p:cNvSpPr>
          <p:nvPr>
            <p:ph type="ctrTitle"/>
          </p:nvPr>
        </p:nvSpPr>
        <p:spPr/>
        <p:txBody>
          <a:bodyPr anchor="ctr"/>
          <a:lstStyle/>
          <a:p>
            <a:r>
              <a:rPr lang="en-US" dirty="0" smtClean="0">
                <a:solidFill>
                  <a:srgbClr val="FFFFFF"/>
                </a:solidFill>
              </a:rPr>
              <a:t>OpenScape Xpert</a:t>
            </a:r>
            <a:endParaRPr lang="en-US" dirty="0">
              <a:solidFill>
                <a:srgbClr val="FFFFFF"/>
              </a:solidFill>
            </a:endParaRPr>
          </a:p>
        </p:txBody>
      </p:sp>
      <p:sp>
        <p:nvSpPr>
          <p:cNvPr id="21507" name="Rectangle 3"/>
          <p:cNvSpPr>
            <a:spLocks noGrp="1" noChangeArrowheads="1"/>
          </p:cNvSpPr>
          <p:nvPr>
            <p:ph type="subTitle" idx="1"/>
          </p:nvPr>
        </p:nvSpPr>
        <p:spPr>
          <a:xfrm>
            <a:off x="640822" y="3634523"/>
            <a:ext cx="6764337" cy="417910"/>
          </a:xfrm>
        </p:spPr>
        <p:txBody>
          <a:bodyPr/>
          <a:lstStyle/>
          <a:p>
            <a:r>
              <a:rPr lang="hu-HU" dirty="0" smtClean="0">
                <a:solidFill>
                  <a:schemeClr val="tx1"/>
                </a:solidFill>
              </a:rPr>
              <a:t>S</a:t>
            </a:r>
            <a:r>
              <a:rPr lang="en-US" dirty="0" smtClean="0">
                <a:solidFill>
                  <a:schemeClr val="tx1"/>
                </a:solidFill>
              </a:rPr>
              <a:t>mart solution for smarter trading</a:t>
            </a:r>
          </a:p>
          <a:p>
            <a:r>
              <a:rPr lang="hu-HU" dirty="0" smtClean="0">
                <a:solidFill>
                  <a:schemeClr val="tx1"/>
                </a:solidFill>
              </a:rPr>
              <a:t>2016. Március</a:t>
            </a:r>
            <a:endParaRPr lang="en-US" dirty="0">
              <a:solidFill>
                <a:schemeClr val="tx1"/>
              </a:solidFill>
            </a:endParaRPr>
          </a:p>
        </p:txBody>
      </p:sp>
      <p:pic>
        <p:nvPicPr>
          <p:cNvPr id="5" name="Picture 4" descr="column-graphic-alone_cmyk-cs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76350"/>
            <a:ext cx="298844" cy="1483783"/>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167120" y="1600200"/>
            <a:ext cx="2379980" cy="2794000"/>
          </a:xfrm>
          <a:prstGeom prst="rect">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r>
              <a:rPr lang="en-US" sz="1600" dirty="0" smtClean="0">
                <a:solidFill>
                  <a:schemeClr val="bg1"/>
                </a:solidFill>
              </a:rPr>
              <a:t>+ 50 trading </a:t>
            </a:r>
            <a:r>
              <a:rPr lang="hu-HU" sz="1600" dirty="0" smtClean="0">
                <a:solidFill>
                  <a:schemeClr val="bg1"/>
                </a:solidFill>
              </a:rPr>
              <a:t>felhasználó</a:t>
            </a:r>
            <a:endParaRPr lang="en-US" sz="1600" dirty="0" smtClean="0">
              <a:solidFill>
                <a:schemeClr val="bg1"/>
              </a:solidFill>
            </a:endParaRPr>
          </a:p>
          <a:p>
            <a:r>
              <a:rPr lang="en-US" sz="1600" dirty="0" smtClean="0">
                <a:solidFill>
                  <a:schemeClr val="bg1"/>
                </a:solidFill>
              </a:rPr>
              <a:t/>
            </a:r>
            <a:br>
              <a:rPr lang="en-US" sz="1600" dirty="0" smtClean="0">
                <a:solidFill>
                  <a:schemeClr val="bg1"/>
                </a:solidFill>
              </a:rPr>
            </a:br>
            <a:r>
              <a:rPr lang="en-US" sz="1600" dirty="0" smtClean="0">
                <a:solidFill>
                  <a:schemeClr val="bg1"/>
                </a:solidFill>
              </a:rPr>
              <a:t>&gt; 12,000 seats</a:t>
            </a:r>
          </a:p>
          <a:p>
            <a:endParaRPr lang="en-US" sz="1600" dirty="0" smtClean="0">
              <a:solidFill>
                <a:schemeClr val="bg1"/>
              </a:solidFill>
            </a:endParaRPr>
          </a:p>
          <a:p>
            <a:r>
              <a:rPr lang="hu-HU" sz="1600" dirty="0" smtClean="0">
                <a:solidFill>
                  <a:schemeClr val="bg1"/>
                </a:solidFill>
              </a:rPr>
              <a:t>Egy forrásból származó natív megoldás, mely</a:t>
            </a:r>
            <a:br>
              <a:rPr lang="hu-HU" sz="1600" dirty="0" smtClean="0">
                <a:solidFill>
                  <a:schemeClr val="bg1"/>
                </a:solidFill>
              </a:rPr>
            </a:br>
            <a:r>
              <a:rPr lang="hu-HU" sz="1600" dirty="0" smtClean="0">
                <a:solidFill>
                  <a:schemeClr val="bg1"/>
                </a:solidFill>
              </a:rPr>
              <a:t> UC –re optimalizált</a:t>
            </a:r>
            <a:endParaRPr lang="en-US" sz="1600" dirty="0" smtClean="0">
              <a:solidFill>
                <a:schemeClr val="bg1"/>
              </a:solidFill>
            </a:endParaRPr>
          </a:p>
        </p:txBody>
      </p:sp>
      <p:sp>
        <p:nvSpPr>
          <p:cNvPr id="40" name="Title 39"/>
          <p:cNvSpPr>
            <a:spLocks noGrp="1"/>
          </p:cNvSpPr>
          <p:nvPr>
            <p:ph type="title"/>
          </p:nvPr>
        </p:nvSpPr>
        <p:spPr/>
        <p:txBody>
          <a:bodyPr/>
          <a:lstStyle/>
          <a:p>
            <a:r>
              <a:rPr lang="hu-HU" sz="2800" dirty="0" smtClean="0"/>
              <a:t>Miért a </a:t>
            </a:r>
            <a:r>
              <a:rPr lang="en-US" sz="2800" dirty="0" smtClean="0"/>
              <a:t>Unify</a:t>
            </a:r>
            <a:r>
              <a:rPr lang="hu-HU" sz="2800" dirty="0" smtClean="0"/>
              <a:t> megoldás a válasz</a:t>
            </a:r>
            <a:r>
              <a:rPr lang="en-US" sz="2800" dirty="0" smtClean="0"/>
              <a:t>?</a:t>
            </a:r>
            <a:endParaRPr lang="en-CA" sz="2800" dirty="0"/>
          </a:p>
        </p:txBody>
      </p:sp>
      <p:sp>
        <p:nvSpPr>
          <p:cNvPr id="2" name="Slide Number Placeholder 1"/>
          <p:cNvSpPr>
            <a:spLocks noGrp="1"/>
          </p:cNvSpPr>
          <p:nvPr>
            <p:ph type="sldNum" sz="quarter" idx="11"/>
          </p:nvPr>
        </p:nvSpPr>
        <p:spPr/>
        <p:txBody>
          <a:bodyPr/>
          <a:lstStyle/>
          <a:p>
            <a:fld id="{8E4A4513-5DD8-437E-A642-06613EECB3D8}" type="slidenum">
              <a:rPr lang="en-US" smtClean="0"/>
              <a:pPr/>
              <a:t>20</a:t>
            </a:fld>
            <a:endParaRPr lang="en-US"/>
          </a:p>
        </p:txBody>
      </p:sp>
      <p:sp>
        <p:nvSpPr>
          <p:cNvPr id="3" name="Footer Placeholder 2"/>
          <p:cNvSpPr>
            <a:spLocks noGrp="1"/>
          </p:cNvSpPr>
          <p:nvPr>
            <p:ph type="ftr" sz="quarter" idx="3"/>
          </p:nvPr>
        </p:nvSpPr>
        <p:spPr/>
        <p:txBody>
          <a:bodyPr/>
          <a:lstStyle/>
          <a:p>
            <a:r>
              <a:rPr lang="en-US" dirty="0" smtClean="0"/>
              <a:t>Copyright © Unify GmbH &amp; Co. KG 2013. All rights reserved.</a:t>
            </a:r>
          </a:p>
        </p:txBody>
      </p:sp>
      <p:sp>
        <p:nvSpPr>
          <p:cNvPr id="1034" name="AutoShape 10" descr="data:image/jpeg;base64,/9j/4AAQSkZJRgABAQAAAQABAAD/2wCEAAkGBxEQDxUUExAUFRQVFBgXGBUVFhcVFhcXFhoXFhkXFxkZHSggGBwlHRsYIzIhJTUtLi4uFx80ODMvNygtLisBCgoKDg0OGhAQGDckICQsLCwsLC0sLywsKywsLywvLDAsLCwvNywsLCwsLC0sLCwsLCwsNCwsLCwsLCwsLCwsLP/AABEIALcBEwMBEQACEQEDEQH/xAAcAAEAAgIDAQAAAAAAAAAAAAAABQcEBgEDCAL/xABNEAABAwICBAgGEAMIAgMAAAABAAIDBBEFEgYHITETIkFRYXGBsRQyNXORoRYXIzRSU1RydJKTsrPB0dIIQsIVJDNigoOi02PhQ0RV/8QAGwEBAQADAQEBAAAAAAAAAAAAAAECAwQGBQf/xAA5EQEAAQMBAggNBAIDAAAAAAAAAQIDEQQFMRITITIzUXGhBhQVFjRBUlOBkZKx0WHB4fAiYyNicv/aAAwDAQACEQMRAD8AvFAQEBAQEBAQEBAQEBAQEBAQEBAQEBAQEBAQEBAQEBAQEBAQEBAQEBAQEBAQEBAQEBAQEBAQEBAQEBAQEBAQEBAQEBAQEBAQEBAQEBAQEBAQEBAQEBAQEBAQEBAQEBAQEBAQEBAQEBAQEBAQEBAQEBAQEBAQEBAQEBAQEBAQEBAQEBAQEBAQEBAQEBAQEBAQEBAQEBAQEBAQEBAQEBAQEBAQEBAQEBAQEBAQEBAQEBAQEEHphpC3D6UzOGZ18rGXtmedwvyDeT1LXcuRRTl16LSVaq9FuPjPVCn5tP8AFZXksmIHwY42lrfS0n0lcU37k8sS9bTsjQ2oiK4z2z/Lj2Y4x8fN9k39inHXevu/hl5O2d7MfVP5PZjjHx832Tf2Jxt3rn5J5O2d7MfVP5PZljHx832Tf2Jxt3rn5Hk7Z3sx9U/k9mWMfHzfZN/YnG3eufkeTtnezH1T+T2ZYx8fN9k39icbd65+R5O2d7MfVP5PZjjHx832Tf2Jxt3r7jyds72Y+qfyezLGPj5vsm/sTjbvXPyPJ2zvZj6p/J7MsY+Pm+yb+xONu9c/I8m7O9mPqn8pPRvWXVxTBtW7hIi6ziWta9nJcZQLgcoPpWdvU1ROKnLrNh2a7c16fkntzErna64uCu95BzdAugXQLoF0C6BdAugXQLoF0C6BdAugXQLoF0HIQcoCAgICCttd3vWDzx+4Vyarmx2vQ+DnT1/+f3Zmp6MDDSQBczPueU2DbXWWmj/jaNvTM6uY/SEE7W88EjwJuwkf4p/YsPGv+rtp8HMxE8b3fy4OuB/yJv2p/Yp43/1Xzb/2938pXCNa9NI4NnifDf8AmvwjO2wuPQtlOppnfGHJqPB+/bjhW6oq7pWBBK17Q5rg5rhcEG4IPKCul8OqmaZxO9Xmkesx1JVyweCh/BuAzcIRe4B3Zdm9cteo4NUxh97R7D8Ys03eMxn1Y/lG+3A/5E37U/sWHjU+y6fNv/b3fy7qTW+C73WjIbzskzH0FoVjVdcMLng5XEf4XM9sYWDgeNQVsXCwvzNvY7LFpHI4HcV1UVU1xmHwNRprmnr4FyMSpvW4wDFHWFrxRk9Jsdq4NTz3sNgzM6T4yujAvekHmY/uBd9HNh46/wBLX2z92csmoQEBAQEBAQEBAQEBAQEBAQchBygICAgIK212+9YPPH7pXJq+bHa9D4OdNX2fuztT/kv/AHpO5qz03Rufbvpk9kKTm8Z3We9cE73tbfMjsXJozoPh9Th0D5Kf3R8TS54e8OueXY6y7rdmiqiJmHjdZtPVWtTXTRXyRM4hXenOjBw6pyBxdG8Zo3Hfa9i09I/MLlvW+BOHotl6/wActZmMTG9uepjG3OElK91w0cJHfkF7Pb1XLT2lb9LXPLTL4vhDpIpqpv0xv5J7fU0zWJ5Wqfnj7jVovdJL7Wx/Q6Pj95bhqu0ao6uhe+enbI8TOaHEuBsGsNth6St9i3TVTmYfH21rb9nUcG3XMRiGuay9HIaCpYILhkjC7ISTlINjYnbY9PStV+3FFUcF9LYuuu6m3Vxm+J3pjUlO8VM7NuQxBx5g5rgB6nH0LZpZ5Zhx+EdFPAoq9ecfBGa3/KjvMx/1LXqee6tgei/GVy4F70g8zH9xq76ObDx1/pa+2fuzlk1NM1u4rPSYRLNBKY5WvjAe21wHPaDv6CgoKPWRjTiA2vmJO4ANJPYGoO1+sXHYiC6snbzZ42WPY5ligtHVLrRlxCc0lWGcKWl0cjBlD8ou5rm3tmtcgjZYHtC2kFe66dLJMOoGiCQsnmkDWOFszWss57hfsb/rQU9o/rTxOOrhdPWSSQiRvCMdlsWE2duHNt6wg9QxvDmgg3BAIPODtBQQentZJBhdXLE8skZA5zXDe1wGwhB5+0V1h4tLiFLG+ukcySphY5pDbFrpGtcDxeUEoPT6CitdWmOIUWKCKmqnxRmnY7K3LbMXPBO0HmCDbdRuPVVdQzSVMzpXtqC0OdbY3Iw22AcpKCutZeneJ02L1UMNbIyNj2hrBlsAWNOy45yUFk6oNPRidPwUzx4XCONycKzcJAOfkdbl60E1rRxGalwiomgkMcrAzK9tri8jAd/QSEFZ6ltMsQrcU4Koq3yx8A92V2W2YFljsHSUF8ICAgICCttdvvWDzx+6Vyarmx2vQ+DnTV9n7s7VB5L/AN6Tuas9N0bn276ZPZCk5vGd1nvK4PW9rb5kdj0PoJ5MpfMtX0rPRw/Pto+l3O2Wn674xwVM7lzvHYQD+S06vdD6/g3P/JXH6R92rap5S3FYx8JkjT1ZS7vatOnnFx9Tb1OdJM9UwwNYnlap+ePuMWN7pJbtj+h0f31y+9G9NqqghMULYi0vL+O0k3IA5HDZsCtF6qiMQms2TZ1Vzh1zOcY5EZi2Kz11RnmkBc6zQTxWNHMOYLCuqa5zLpsaa3pLU024/eZXPq30dio6bOyVkz5rF0jDdlhuY08wuesld9m3FMcnK8ZtXW16m7/lTwYjdEq71v8AlR3mY/6lyannvR7A9F+MrlwL3pB5mP7jV30c2Hjr/S19s/dnLJqaBr08hT/Ph/EagobVjiMVNi9NNM8MjY5xc87heN4F+0hBbWtfTvCqnCpYYp2TSvy5GtaTlcHA5rkcWwB9KCv9R2ESz4xFKxp4ODM97+QZmOY1t+ck7uYFB6eQeYNdukHhmKvY03jphwTbbi4bZD15tn+gINb0r0alw58LZQfdqeOYbLWzjjMPS11x6EHofUvpB4bhMYJvJT+4vvvs0cQ9rSO0FBL6y/I1b9Gf3IPLGi1SyGvpZHuysjqYXudzNbI1xPYAUHpv20sG+Xs+rJ+1BRuujHKauxNstNKJI/B2NzAEcYOeSNoHOEFk/wAOHk2o+lH8ONBVOt7y7Wecb+GxBB4TiNRh1WyVmaOaJwNnAjra4coIPoKC+tMdJ4cU0WqKiI2u2Nr2X2xyCSPMw94PKCEFe/w+eWT9Gk72IPSyAgICAgrbXb71g88fulcmq5sdr0Pg501fZ+7O1P8Akv8A3pO5qz03Rufbvpk9kKTm8Z3We9cE73tbfMjseh9BPJlL5lq+nZ6OH59tH0u52y0jXdVj+7RcvHeegbGj8/QufVzuh9rwbtzwq6/VyQgdUVPmxMOt4kUjvTZn9S16aM1u7wgrxpcdcwjNYnlap+ePuMWF/pJdOx/Q6P765bXq00Qo62jdJPEXPEzmgh728UNYRsaRzlbrFqmqnMw+VtjaOo09/gW6sRiJ3QjtZWhkNA2OWAuDHvyFjjmymxcC0nbawO/oWN+zFGJh0bG2nc1NVVu7yzEZy6dU2MPhr2w3PBz3BbyBzWlzXgch2W7ehTTVzFeOtnt7S012Ju+un7PnW/5Ud5mP+pTU8/4LsD0X4yubAvekHmY/uNXfRzYePv8AS19s/dnLJqaBr08hT/Ph/Eag886GYEMQr4aUyGMSlwzhua2Vjn7ri+5BaGK6hCyF7oa/O9rSWsfDlDiNtswecvXYoNL1cawqjDJmML81IX+6RkDihx4z2HeHDfbcfWA9H6ZY42gw+epNvc4zl6Xu4rB2uIQeVNFYoqjEofC5msidLnmfIeKWgl7gel1svW5BaOvLFMOr6SKSnrIJJoZLZWOu4xybHWHQQ09V0EDqCx/wbEjTudZlUzKObhWXcz0jMOshBdusryNW/Rn9yDydhVC6oqIoWkB0srIwXXsDI4NBNttrlBZ/tCYh8qpPTL/1oNF000VmwqqFPM+N7jG2S8ebLZxcLcYA34qC5/4cPJtR9KP4caCqdb3l2s8438NiCytaegPhVBDW07Pd4qePhGNG2WMMG0Dle0ekdQQUrQYxNBDPCx3udQxrZGHccjg9rh/mBG/mJQb5/D55ZP0aTvYg9LICAgICCttdvvWDzx+6Vyavmx2vQ+DnTV9n7s7U/wCS/wDek7mrPTdG59u+mT2QpOXxnfOPeuD1va2+ZDf8G1nupqSKBtKHGNgbmMlgbctg31Lop1M008HDz+o2Dx16q5NzGZzuaZjWKzVtQ6WU5nusAANgHI1o5ujpWiuqa5zL7Wm09vS2uBTuhb+q3Rh9HA6WVuWWa3FO9jBtAPSSST2Lu09vgxmd8vIbZ18am7FNHNp75VprE8rVPzx9xq5L3SS9Lsf0Oj++uUjoZp7/AGdTOh8H4S8hfmz5d4aLWynmWdq/wIxhzbR2ROru8Zw8cmNzA0x0xmxItDmNjjYbhjSXcYi2YuO/Z0DesLt6a/0dGztl0aPMxOap9aY1SYFJLVipLSIoc1ncjpCC0Ac9gST1BbNNRM1cL1Q49vaymm1xETyz3Qxtb/lR3mY/6ljqee2bA9F+MrmwL3pB5mP7jV30c2Hj7/S19s/dnLJqaBr08hT/AD4fxGoPO+h+O/2fXQ1XB8JwRccmbJmzNczxrG2/mQWTiuvmeWF7IqFkT3NLQ8ymTLfZcNyC57UFaaKaPzYjVx08TSS9wzOAuGMvxnu5gB+Q5UFtfxF4/YU9Cw/+aQdAu2MH/kewINR1farJcWpnT+EiBokLG3jL89gC4jjCwBNuwoNoP8P0n/6TfsD/ANiCo3tloqy3iy083ofE7YfSEHp3S3FGVejlRUM8WWiLx0Zm7R1g3HYg82aF+VKL6ZT/AIrEHsdB5t/iF8st+ix/ekQbx/Dh5NqPpR/DjQVTre8u1nnG/hsQeo8EH90g8zH9wIPP2urQLwKfwuBn92mdxmgbIpTydDXbxzG45kHT/D55ZP0aTvYg9LICAgICCuNdkZNJC4DYJtp5rtNly6qP8Y7XoPB2qI1FUdcfuwNWellHS0Rinm4N4lc7a1xuHBtiC0HmKxsXaKaMTLbtnZ+ou6jjLdOYmI7g0ejB/wDl/wCdQmNPKRd2xEYxPyhx4Fox8Z/zqE4OnXjtsdU/KEphGI6PUjg6F8QcNzi2V7h1F7SR2LOmqzTucl+ztS/GLkTMdXJhN+z7DPljPqyftWzj7fW5PJes93LWsSdo5UzPllmDpHm7jmnFzYDcBYblqq4iqczL6NnyrZoi3RTMRH6QxfAtGPjf+dQseDp23jtsdU/KHfSx6Mxm4cxx/wA/DvHocCFY8XhruVbXrjExPwxDZYdOcKY0NbVRtaBYAMeABzABuxbuOt9b507M1kzmbc/34qm1i4tFWYg6SF2dmRjA6xFyAb2B28q4b9UVV8j1myNPXp9Ni5GJzMr2wiMsp4muFi2JjSOkNAK+jTGIh4e7PCuVTHXLMWTWjsfwOCvp3QVDC+JxBLQ5zblpDhtaQd4Qap7T2C/JHfbzfvQct1QYKP8A6h7Zpv3oNpwTAaWiYWU1PHC078jQCfnHe7tQQmOat8Mrah89RA58r7XdwsrfFAaAA1wAFhyIJ7A8HgoqdkFOzJEy+Vtyd5LjcnadpO9BnoNPxnVlhVXUPnmpi6WQ3c4SyNBNgL2a4AbkErSaJ0kVC6iZG4Uzg5pjL3nY8kuAcTmFySd/KghKHVThEErJY6VwfG9r2HhpTZzCHNNi6x2gIN2QavpJq/w7EZuGqYC+QMDLiSRnFaSQLNcBylBIaM6MUmGxOjpYzGx785Be593WDb3cSdwCCIxnVnhVZUPnnp3OlkILncLK25AA3NcANgCDa6eFsbGsaLNa0NA37GiwQdWJ4fFUwvhmYHxyNLXNPKD3daCA0b1fYdh8/DU0BZJlLLmSR/Fda4s5xHIEG1ICAgICDCxfDYqqF0UrczHixHcQeQjnWNVMVRiWyzdrtVxXROJhWVXqgdnPBVYycgew5h1lpsfUuWdLy8kvSW/CPFOK7fL+kun2oJ/lcX1Hfqp4rV1tnnJR7vvPagn+VxfUd+qeK1dZ5yUe77z2oJ/lcX1HfqnitXWeclHu+89qCf5XF9R36p4pV1nnJR7vvPagn+VxfUd+qeKVdZ5yUe77z2oJ/lcX1HfqnilXWeclHu+89qCf5XF9R36p4rV1nnJR7vvPagn+VxfUd+qeK1dZ5yUe7705oxqwippRLPLwzmG7WhuVgI3E3JLiPQtlvTRE5q5XBrduXL9HAt08GJ39awl0vhCAgICAgICAgICAgICAgICAg5CDlAQEBAQcFB85hzhAzDnCDlAQEBAQEHRV1kcQvI9rQd1za6DtY8OAIIIO0EbQUH0gICAg4zDnHpQyAjnQcoCAgICAgICAgICAg5CDlAQEBAQcFBV9Teoq3AHbJLYHoJsD1WWcbmDMxXRyWmj4ThGuAIvluCL7AdqmcrMJ7QrEZJWPY9xdkIs477OvsJ5dykrCcq8Qih/xJGt6Cdvo3qK4o8ShmNo5WuPMDt9G9BkPeGgkkADeTsAQYkeL07nZRPGTutmHq50TLuFZGX5BIwv+DmGbZ0IqC0uw9s2RxnZHkuCHnZY29asJKZwqlEMDGB2YNb43Py36lFdUuN0zTYzsv137kwmWZBO17czHBzTytNx6QiuxBi4pPwcEj/gscR122etBXODYY6pkyNcBZpNze2yw5OtZzOGLtxKgmopR7ptIuHMJHQpvTc3/AAapdLTxvd4zmgnr51j62cOanFIIzZ8zGnmLhf0IZfTsQhDQ4ysDXbiXCx6jyoOZ66Jls8rG3FxmcBcc4vvQd0cgc0OaQQRcEbQR0IOllfE52QSsLtoyhwLrjfs9KD6qquOIXe9rRzuICDopsXp5XZWTMJO4XsT1A70MsuR4aLkgDnOxB0R18TmucJWFrTZzriwPSUHZ4UzKHZ25SLhxIAI57oOsV8Rj4ThGZL2zZhluOlBzR10Ut+Dka+2/Kb2QZSAgICAgxsSn4OGR/wAFjj6BsQVjhdUYZmyBuYtubG/MRfZ1rNglK/HJq3LCGsaHO3Xtcjdcu7lI5Fmcpynpv7No5Hkh0jrdWY8VoHOBcn0qbzDX8DomVL3yVEtgN5LgC4npPJ1dCs8iRyumONra5op3FwErch5SNl+sb+xBn6ZYi6SfgWnissLc7zz9W70pBMsqt0VihpXPdI/O1l9lst+a1r2vs3qZXDG0GhzVDnn+Vh29Lj/6KskMPGDw+IOHPK1nYLMPcUT1pjTfE3NywMNgW3fbeRuDerZ3KQsvig0WjdS8I9zg9zM4tubsuBblVyYYmhFS5tRkvxXtJI5LjaD18iSQ31YskFpnPlpHDle5rfXc9ysJLVMBfVMLn08eb+UnLmty2VnCPmpmdLU/3xz2WsDZtiBzW5B07U7EbbpDXClpAIrAuAYy3ILbx2d6kMpa/o1o+KlrpJHODb2GXe47ySTdJnCRCMno2+FcCwktEuQX2neGk7FRsentPxInjkJb6RcdxSkl34PigjwzOTtjDmDpN+KPWFMcp6kdohDkEtS/cxpAPOfGce4dqSQjqJpraomaTK2xcSSBZo3NbfYN/eruN7qxyCGOYCneXCw3HNZ99zSN/IkIntN5zwELHeMeM7ra0DvJUhZYOFaPTVEDbyhkRJcG2JJO65GzmSZwYfemzg10MQ3Rx9/FHqarBLn2PuNFwskxs2MvYwDii/G29JupnlMPjQRhNS48gjN+0iyskN+WLIQEBAQQemU+WjcPhFrfXc+oKwkobQGC7pX8wa30kk9wVqSGBphRcDU5miwkGYW2WcNh/I9qQSlMfqjPhscg+G3N0EBzT6+9SN4iMBpqOQHwh5a4HZxsrS23Vz3V5SG04GKIPLacAuDbl1idlwPGPcFJysNPrn8HXOc8eLPmI6A6/csmKZ0k0jjmgMcQcQ4tzOIsBtzW6SbKRC5ZGg7AyCWQ8rvUwX/MqSsIXRdnC1zXHkLpD6/zIVnckb31pkwircSNha0jqtbvulO4ne2DFsdgFIRHI0uczK1oO0XFto5LBSI5VmUdoJQkvdKRsAyt6Sd/oHerKQ3RYsmoafT/AOEzpc49lgO8rKEl86L4zTU9Ple8h5c5xGVx5gNoFtwCkxykShtIK8VVRmY02sGNFtrtp5O1WEnlSmmUTmRUzT/Kwg9YDAkEs7R3GKeGjaHSAObmu3+YkkkWG832KTC5QWjDOFrmuPIXPPXY/mVlLFt2lVPno5OdoDx/pNz6rrGGUtDpOElDadu5z8wHSQBc9ACyYt4xOhEWHvjYPFZ2mxu49u1YQy9TTcDipnvIqHlosMpBsL8oJsspljHK2rC2YeyVrYbPkN7Ha+1gSTc7BsU5WUYQmnE+apDfgMA7Tc/orCS3TC4ODgjZ8FjQeu231rFlDRNJncLXOaOdrB6h3krKNzGd7aNLXiOiLRy5WDq39wUjes7mBoBBxZX87g30C57wrUkNuWLIQEBAQYWKYZHUNDZL2BvsNtu5BxhmGR0zS2MEAm5ubm9gPyQcYphUVSGiQE5TcWNjtQfNFhEUUTowCWONy1xzDbsO9EwjJNDqcm4dI0cwcCPWCVeEYSWFYPDTX4MG7rXJNybepTK4QVZieHzvPDRnM0lt7O2gbN7DtHWriUzCGx6vhkyR08eWNhJ3WLnGw3bz27dqsMZ/RuGC4bkoxE/YXNOa28F+8dg2diksofeGYFDTvL4wbluXa4nZcH8gmTDuxTCoqloEjb23OGxw6j+SkcioqLQ6mBuTI4cxcAPUAVcphPwwtY0Na0NaBYACwCivtBGYlgUNQ8OkDiQLCziBbafzQYnsRpeZ/wBcq5lMM7D8Fp4DdkYDvhG7j2E7uxTJh24lh0dQzJINl7gjYQecFFYOHaNU8Dw8AucNxeQbdIAAF1ZlMOyj0fghlEjA4OF/5jbbv2KZMIzSrHQwGCLjPdxXEbcoOzKOdxViCZZOiuB+DszvHurh9UfB6+dJkiE+QoqAqdEaZ7iRnZfkaRbsBBsrlMMrC9H4Kd2ZgcXWtmcb7DvsBsSZIhxV6OwSymR4cXEg+MbbLDd2JkwllFRI0dg4XhbOz58+1xtmvfcrlMMrE8MjqWhsl7A3FjbbYj81Fw+8Nw9lOzJGCG3J2m5uUMMtAQEBAQEHFkCyBZAsgWQRE2jNK434K3zSR6rplMO6hwKnhdmZGM3wjdxHVfcmTCRsilkCyBZAsgWQLIFkCyBZAsg4c24QYFNgdPG8PbEA4ctyTc8u070MJCyBZAsgWQLIFkCyBZAsg5QEBAQEBAQEBAQEBAQEBAQEBAQEBAQEBAQEBAQEBAQEBAQEBAQEBAQEBAQEBAQEBAQEBAQEBAQEBAQEBAQEBAQEBAQEBAQEBAQEBAQEBAQEBAQEBAQEBAQEBAQEBAQEBAQEBAQEBAQEBAQEBAQEBAQEBAQEBAQEBAQEBAQEBAQEBAQEBAQEBAQEBAQEBAQcZgg//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6" name="AutoShape 12" descr="data:image/jpeg;base64,/9j/4AAQSkZJRgABAQAAAQABAAD/2wCEAAkGBxEQDxUUExAUFRQVFBgXGBUVFhcVFhcXFhoXFhkXFxkZHSggGBwlHRsYIzIhJTUtLi4uFx80ODMvNygtLisBCgoKDg0OGhAQGDckICQsLCwsLC0sLywsKywsLywvLDAsLCwvNywsLCwsLC0sLCwsLCwsNCwsLCwsLCwsLCwsLP/AABEIALcBEwMBEQACEQEDEQH/xAAcAAEAAgIDAQAAAAAAAAAAAAAABQcEBgEDCAL/xABNEAABAwICBAgGEAMIAgMAAAABAAIDBBEFEgYHITETIkFRYXGBsRQyNXORoRYXIzRSU1RydJKTsrPB0dIIQsIVJDNigoOi02PhQ0RV/8QAGwEBAQADAQEBAAAAAAAAAAAAAAECAwQGBQf/xAA5EQEAAQMBAggNBAIDAAAAAAAAAQIDEQQFMRITITIzUXGhBhQVFjRBUlOBkZKx0WHB4fAiYyNicv/aAAwDAQACEQMRAD8AvFAQEBAQEBAQEBAQEBAQEBAQEBAQEBAQEBAQEBAQEBAQEBAQEBAQEBAQEBAQEBAQEBAQEBAQEBAQEBAQEBAQEBAQEBAQEBAQEBAQEBAQEBAQEBAQEBAQEBAQEBAQEBAQEBAQEBAQEBAQEBAQEBAQEBAQEBAQEBAQEBAQEBAQEBAQEBAQEBAQEBAQEBAQEBAQEBAQEBAQEBAQEBAQEBAQEBAQEBAQEBAQEBAQEBAQEBAQEEHphpC3D6UzOGZ18rGXtmedwvyDeT1LXcuRRTl16LSVaq9FuPjPVCn5tP8AFZXksmIHwY42lrfS0n0lcU37k8sS9bTsjQ2oiK4z2z/Lj2Y4x8fN9k39inHXevu/hl5O2d7MfVP5PZjjHx832Tf2Jxt3rn5J5O2d7MfVP5PZljHx832Tf2Jxt3rn5Hk7Z3sx9U/k9mWMfHzfZN/YnG3eufkeTtnezH1T+T2ZYx8fN9k39icbd65+R5O2d7MfVP5PZjjHx832Tf2Jxt3r7jyds72Y+qfyezLGPj5vsm/sTjbvXPyPJ2zvZj6p/J7MsY+Pm+yb+xONu9c/I8m7O9mPqn8pPRvWXVxTBtW7hIi6ziWta9nJcZQLgcoPpWdvU1ROKnLrNh2a7c16fkntzErna64uCu95BzdAugXQLoF0C6BdAugXQLoF0C6BdAugXQLoF0HIQcoCAgICCttd3vWDzx+4Vyarmx2vQ+DnT1/+f3Zmp6MDDSQBczPueU2DbXWWmj/jaNvTM6uY/SEE7W88EjwJuwkf4p/YsPGv+rtp8HMxE8b3fy4OuB/yJv2p/Yp43/1Xzb/2938pXCNa9NI4NnifDf8AmvwjO2wuPQtlOppnfGHJqPB+/bjhW6oq7pWBBK17Q5rg5rhcEG4IPKCul8OqmaZxO9Xmkesx1JVyweCh/BuAzcIRe4B3Zdm9cteo4NUxh97R7D8Ys03eMxn1Y/lG+3A/5E37U/sWHjU+y6fNv/b3fy7qTW+C73WjIbzskzH0FoVjVdcMLng5XEf4XM9sYWDgeNQVsXCwvzNvY7LFpHI4HcV1UVU1xmHwNRprmnr4FyMSpvW4wDFHWFrxRk9Jsdq4NTz3sNgzM6T4yujAvekHmY/uBd9HNh46/wBLX2z92csmoQEBAQEBAQEBAQEBAQEBAQchBygICAgIK212+9YPPH7pXJq+bHa9D4OdNX2fuztT/kv/AHpO5qz03Rufbvpk9kKTm8Z3We9cE73tbfMjsXJozoPh9Th0D5Kf3R8TS54e8OueXY6y7rdmiqiJmHjdZtPVWtTXTRXyRM4hXenOjBw6pyBxdG8Zo3Hfa9i09I/MLlvW+BOHotl6/wActZmMTG9uepjG3OElK91w0cJHfkF7Pb1XLT2lb9LXPLTL4vhDpIpqpv0xv5J7fU0zWJ5Wqfnj7jVovdJL7Wx/Q6Pj95bhqu0ao6uhe+enbI8TOaHEuBsGsNth6St9i3TVTmYfH21rb9nUcG3XMRiGuay9HIaCpYILhkjC7ISTlINjYnbY9PStV+3FFUcF9LYuuu6m3Vxm+J3pjUlO8VM7NuQxBx5g5rgB6nH0LZpZ5Zhx+EdFPAoq9ecfBGa3/KjvMx/1LXqee6tgei/GVy4F70g8zH9xq76ObDx1/pa+2fuzlk1NM1u4rPSYRLNBKY5WvjAe21wHPaDv6CgoKPWRjTiA2vmJO4ANJPYGoO1+sXHYiC6snbzZ42WPY5ligtHVLrRlxCc0lWGcKWl0cjBlD8ou5rm3tmtcgjZYHtC2kFe66dLJMOoGiCQsnmkDWOFszWss57hfsb/rQU9o/rTxOOrhdPWSSQiRvCMdlsWE2duHNt6wg9QxvDmgg3BAIPODtBQQentZJBhdXLE8skZA5zXDe1wGwhB5+0V1h4tLiFLG+ukcySphY5pDbFrpGtcDxeUEoPT6CitdWmOIUWKCKmqnxRmnY7K3LbMXPBO0HmCDbdRuPVVdQzSVMzpXtqC0OdbY3Iw22AcpKCutZeneJ02L1UMNbIyNj2hrBlsAWNOy45yUFk6oNPRidPwUzx4XCONycKzcJAOfkdbl60E1rRxGalwiomgkMcrAzK9tri8jAd/QSEFZ6ltMsQrcU4Koq3yx8A92V2W2YFljsHSUF8ICAgICCttdvvWDzx+6Vyarmx2vQ+DnTV9n7s7VB5L/AN6Tuas9N0bn276ZPZCk5vGd1nvK4PW9rb5kdj0PoJ5MpfMtX0rPRw/Pto+l3O2Wn674xwVM7lzvHYQD+S06vdD6/g3P/JXH6R92rap5S3FYx8JkjT1ZS7vatOnnFx9Tb1OdJM9UwwNYnlap+ePuMWN7pJbtj+h0f31y+9G9NqqghMULYi0vL+O0k3IA5HDZsCtF6qiMQms2TZ1Vzh1zOcY5EZi2Kz11RnmkBc6zQTxWNHMOYLCuqa5zLpsaa3pLU024/eZXPq30dio6bOyVkz5rF0jDdlhuY08wuesld9m3FMcnK8ZtXW16m7/lTwYjdEq71v8AlR3mY/6lyannvR7A9F+MrlwL3pB5mP7jV30c2Hjr/S19s/dnLJqaBr08hT/Ph/EagobVjiMVNi9NNM8MjY5xc87heN4F+0hBbWtfTvCqnCpYYp2TSvy5GtaTlcHA5rkcWwB9KCv9R2ESz4xFKxp4ODM97+QZmOY1t+ck7uYFB6eQeYNdukHhmKvY03jphwTbbi4bZD15tn+gINb0r0alw58LZQfdqeOYbLWzjjMPS11x6EHofUvpB4bhMYJvJT+4vvvs0cQ9rSO0FBL6y/I1b9Gf3IPLGi1SyGvpZHuysjqYXudzNbI1xPYAUHpv20sG+Xs+rJ+1BRuujHKauxNstNKJI/B2NzAEcYOeSNoHOEFk/wAOHk2o+lH8ONBVOt7y7Wecb+GxBB4TiNRh1WyVmaOaJwNnAjra4coIPoKC+tMdJ4cU0WqKiI2u2Nr2X2xyCSPMw94PKCEFe/w+eWT9Gk72IPSyAgICAgrbXb71g88fulcmq5sdr0Pg501fZ+7O1P8Akv8A3pO5qz03Rufbvpk9kKTm8Z3We9cE73tbfMjseh9BPJlL5lq+nZ6OH59tH0u52y0jXdVj+7RcvHeegbGj8/QufVzuh9rwbtzwq6/VyQgdUVPmxMOt4kUjvTZn9S16aM1u7wgrxpcdcwjNYnlap+ePuMWF/pJdOx/Q6P765bXq00Qo62jdJPEXPEzmgh728UNYRsaRzlbrFqmqnMw+VtjaOo09/gW6sRiJ3QjtZWhkNA2OWAuDHvyFjjmymxcC0nbawO/oWN+zFGJh0bG2nc1NVVu7yzEZy6dU2MPhr2w3PBz3BbyBzWlzXgch2W7ehTTVzFeOtnt7S012Ju+un7PnW/5Ud5mP+pTU8/4LsD0X4yubAvekHmY/uNXfRzYePv8AS19s/dnLJqaBr08hT/Ph/Eag886GYEMQr4aUyGMSlwzhua2Vjn7ri+5BaGK6hCyF7oa/O9rSWsfDlDiNtswecvXYoNL1cawqjDJmML81IX+6RkDihx4z2HeHDfbcfWA9H6ZY42gw+epNvc4zl6Xu4rB2uIQeVNFYoqjEofC5msidLnmfIeKWgl7gel1svW5BaOvLFMOr6SKSnrIJJoZLZWOu4xybHWHQQ09V0EDqCx/wbEjTudZlUzKObhWXcz0jMOshBdusryNW/Rn9yDydhVC6oqIoWkB0srIwXXsDI4NBNttrlBZ/tCYh8qpPTL/1oNF000VmwqqFPM+N7jG2S8ebLZxcLcYA34qC5/4cPJtR9KP4caCqdb3l2s8438NiCytaegPhVBDW07Pd4qePhGNG2WMMG0Dle0ekdQQUrQYxNBDPCx3udQxrZGHccjg9rh/mBG/mJQb5/D55ZP0aTvYg9LICAgICCttdvvWDzx+6Vyavmx2vQ+DnTV9n7s7U/wCS/wDek7mrPTdG59u+mT2QpOXxnfOPeuD1va2+ZDf8G1nupqSKBtKHGNgbmMlgbctg31Lop1M008HDz+o2Dx16q5NzGZzuaZjWKzVtQ6WU5nusAANgHI1o5ujpWiuqa5zL7Wm09vS2uBTuhb+q3Rh9HA6WVuWWa3FO9jBtAPSSST2Lu09vgxmd8vIbZ18am7FNHNp75VprE8rVPzx9xq5L3SS9Lsf0Oj++uUjoZp7/AGdTOh8H4S8hfmz5d4aLWynmWdq/wIxhzbR2ROru8Zw8cmNzA0x0xmxItDmNjjYbhjSXcYi2YuO/Z0DesLt6a/0dGztl0aPMxOap9aY1SYFJLVipLSIoc1ncjpCC0Ac9gST1BbNNRM1cL1Q49vaymm1xETyz3Qxtb/lR3mY/6ljqee2bA9F+MrmwL3pB5mP7jV30c2Hj7/S19s/dnLJqaBr08hT/AD4fxGoPO+h+O/2fXQ1XB8JwRccmbJmzNczxrG2/mQWTiuvmeWF7IqFkT3NLQ8ymTLfZcNyC57UFaaKaPzYjVx08TSS9wzOAuGMvxnu5gB+Q5UFtfxF4/YU9Cw/+aQdAu2MH/kewINR1farJcWpnT+EiBokLG3jL89gC4jjCwBNuwoNoP8P0n/6TfsD/ANiCo3tloqy3iy083ofE7YfSEHp3S3FGVejlRUM8WWiLx0Zm7R1g3HYg82aF+VKL6ZT/AIrEHsdB5t/iF8st+ix/ekQbx/Dh5NqPpR/DjQVTre8u1nnG/hsQeo8EH90g8zH9wIPP2urQLwKfwuBn92mdxmgbIpTydDXbxzG45kHT/D55ZP0aTvYg9LICAgICCuNdkZNJC4DYJtp5rtNly6qP8Y7XoPB2qI1FUdcfuwNWellHS0Rinm4N4lc7a1xuHBtiC0HmKxsXaKaMTLbtnZ+ou6jjLdOYmI7g0ejB/wDl/wCdQmNPKRd2xEYxPyhx4Fox8Z/zqE4OnXjtsdU/KEphGI6PUjg6F8QcNzi2V7h1F7SR2LOmqzTucl+ztS/GLkTMdXJhN+z7DPljPqyftWzj7fW5PJes93LWsSdo5UzPllmDpHm7jmnFzYDcBYblqq4iqczL6NnyrZoi3RTMRH6QxfAtGPjf+dQseDp23jtsdU/KHfSx6Mxm4cxx/wA/DvHocCFY8XhruVbXrjExPwxDZYdOcKY0NbVRtaBYAMeABzABuxbuOt9b507M1kzmbc/34qm1i4tFWYg6SF2dmRjA6xFyAb2B28q4b9UVV8j1myNPXp9Ni5GJzMr2wiMsp4muFi2JjSOkNAK+jTGIh4e7PCuVTHXLMWTWjsfwOCvp3QVDC+JxBLQ5zblpDhtaQd4Qap7T2C/JHfbzfvQct1QYKP8A6h7Zpv3oNpwTAaWiYWU1PHC078jQCfnHe7tQQmOat8Mrah89RA58r7XdwsrfFAaAA1wAFhyIJ7A8HgoqdkFOzJEy+Vtyd5LjcnadpO9BnoNPxnVlhVXUPnmpi6WQ3c4SyNBNgL2a4AbkErSaJ0kVC6iZG4Uzg5pjL3nY8kuAcTmFySd/KghKHVThEErJY6VwfG9r2HhpTZzCHNNi6x2gIN2QavpJq/w7EZuGqYC+QMDLiSRnFaSQLNcBylBIaM6MUmGxOjpYzGx785Be593WDb3cSdwCCIxnVnhVZUPnnp3OlkILncLK25AA3NcANgCDa6eFsbGsaLNa0NA37GiwQdWJ4fFUwvhmYHxyNLXNPKD3daCA0b1fYdh8/DU0BZJlLLmSR/Fda4s5xHIEG1ICAgICDCxfDYqqF0UrczHixHcQeQjnWNVMVRiWyzdrtVxXROJhWVXqgdnPBVYycgew5h1lpsfUuWdLy8kvSW/CPFOK7fL+kun2oJ/lcX1Hfqp4rV1tnnJR7vvPagn+VxfUd+qeK1dZ5yUe77z2oJ/lcX1HfqnitXWeclHu+89qCf5XF9R36p4pV1nnJR7vvPagn+VxfUd+qeKVdZ5yUe77z2oJ/lcX1HfqnilXWeclHu+89qCf5XF9R36p4rV1nnJR7vvPagn+VxfUd+qeK1dZ5yUe7705oxqwippRLPLwzmG7WhuVgI3E3JLiPQtlvTRE5q5XBrduXL9HAt08GJ39awl0vhCAgICAgICAgICAgICAgICAg5CDlAQEBAQcFB85hzhAzDnCDlAQEBAQEHRV1kcQvI9rQd1za6DtY8OAIIIO0EbQUH0gICAg4zDnHpQyAjnQcoCAgICAgICAgICAg5CDlAQEBAQcFBV9Teoq3AHbJLYHoJsD1WWcbmDMxXRyWmj4ThGuAIvluCL7AdqmcrMJ7QrEZJWPY9xdkIs477OvsJ5dykrCcq8Qih/xJGt6Cdvo3qK4o8ShmNo5WuPMDt9G9BkPeGgkkADeTsAQYkeL07nZRPGTutmHq50TLuFZGX5BIwv+DmGbZ0IqC0uw9s2RxnZHkuCHnZY29asJKZwqlEMDGB2YNb43Py36lFdUuN0zTYzsv137kwmWZBO17czHBzTytNx6QiuxBi4pPwcEj/gscR122etBXODYY6pkyNcBZpNze2yw5OtZzOGLtxKgmopR7ptIuHMJHQpvTc3/AAapdLTxvd4zmgnr51j62cOanFIIzZ8zGnmLhf0IZfTsQhDQ4ysDXbiXCx6jyoOZ66Jls8rG3FxmcBcc4vvQd0cgc0OaQQRcEbQR0IOllfE52QSsLtoyhwLrjfs9KD6qquOIXe9rRzuICDopsXp5XZWTMJO4XsT1A70MsuR4aLkgDnOxB0R18TmucJWFrTZzriwPSUHZ4UzKHZ25SLhxIAI57oOsV8Rj4ThGZL2zZhluOlBzR10Ut+Dka+2/Kb2QZSAgICAgxsSn4OGR/wAFjj6BsQVjhdUYZmyBuYtubG/MRfZ1rNglK/HJq3LCGsaHO3Xtcjdcu7lI5Fmcpynpv7No5Hkh0jrdWY8VoHOBcn0qbzDX8DomVL3yVEtgN5LgC4npPJ1dCs8iRyumONra5op3FwErch5SNl+sb+xBn6ZYi6SfgWnissLc7zz9W70pBMsqt0VihpXPdI/O1l9lst+a1r2vs3qZXDG0GhzVDnn+Vh29Lj/6KskMPGDw+IOHPK1nYLMPcUT1pjTfE3NywMNgW3fbeRuDerZ3KQsvig0WjdS8I9zg9zM4tubsuBblVyYYmhFS5tRkvxXtJI5LjaD18iSQ31YskFpnPlpHDle5rfXc9ysJLVMBfVMLn08eb+UnLmty2VnCPmpmdLU/3xz2WsDZtiBzW5B07U7EbbpDXClpAIrAuAYy3ILbx2d6kMpa/o1o+KlrpJHODb2GXe47ySTdJnCRCMno2+FcCwktEuQX2neGk7FRsentPxInjkJb6RcdxSkl34PigjwzOTtjDmDpN+KPWFMcp6kdohDkEtS/cxpAPOfGce4dqSQjqJpraomaTK2xcSSBZo3NbfYN/eruN7qxyCGOYCneXCw3HNZ99zSN/IkIntN5zwELHeMeM7ra0DvJUhZYOFaPTVEDbyhkRJcG2JJO65GzmSZwYfemzg10MQ3Rx9/FHqarBLn2PuNFwskxs2MvYwDii/G29JupnlMPjQRhNS48gjN+0iyskN+WLIQEBAQQemU+WjcPhFrfXc+oKwkobQGC7pX8wa30kk9wVqSGBphRcDU5miwkGYW2WcNh/I9qQSlMfqjPhscg+G3N0EBzT6+9SN4iMBpqOQHwh5a4HZxsrS23Vz3V5SG04GKIPLacAuDbl1idlwPGPcFJysNPrn8HXOc8eLPmI6A6/csmKZ0k0jjmgMcQcQ4tzOIsBtzW6SbKRC5ZGg7AyCWQ8rvUwX/MqSsIXRdnC1zXHkLpD6/zIVnckb31pkwircSNha0jqtbvulO4ne2DFsdgFIRHI0uczK1oO0XFto5LBSI5VmUdoJQkvdKRsAyt6Sd/oHerKQ3RYsmoafT/AOEzpc49lgO8rKEl86L4zTU9Ple8h5c5xGVx5gNoFtwCkxykShtIK8VVRmY02sGNFtrtp5O1WEnlSmmUTmRUzT/Kwg9YDAkEs7R3GKeGjaHSAObmu3+YkkkWG832KTC5QWjDOFrmuPIXPPXY/mVlLFt2lVPno5OdoDx/pNz6rrGGUtDpOElDadu5z8wHSQBc9ACyYt4xOhEWHvjYPFZ2mxu49u1YQy9TTcDipnvIqHlosMpBsL8oJsspljHK2rC2YeyVrYbPkN7Ha+1gSTc7BsU5WUYQmnE+apDfgMA7Tc/orCS3TC4ODgjZ8FjQeu231rFlDRNJncLXOaOdrB6h3krKNzGd7aNLXiOiLRy5WDq39wUjes7mBoBBxZX87g30C57wrUkNuWLIQEBAQYWKYZHUNDZL2BvsNtu5BxhmGR0zS2MEAm5ubm9gPyQcYphUVSGiQE5TcWNjtQfNFhEUUTowCWONy1xzDbsO9EwjJNDqcm4dI0cwcCPWCVeEYSWFYPDTX4MG7rXJNybepTK4QVZieHzvPDRnM0lt7O2gbN7DtHWriUzCGx6vhkyR08eWNhJ3WLnGw3bz27dqsMZ/RuGC4bkoxE/YXNOa28F+8dg2diksofeGYFDTvL4wbluXa4nZcH8gmTDuxTCoqloEjb23OGxw6j+SkcioqLQ6mBuTI4cxcAPUAVcphPwwtY0Na0NaBYACwCivtBGYlgUNQ8OkDiQLCziBbafzQYnsRpeZ/wBcq5lMM7D8Fp4DdkYDvhG7j2E7uxTJh24lh0dQzJINl7gjYQecFFYOHaNU8Dw8AucNxeQbdIAAF1ZlMOyj0fghlEjA4OF/5jbbv2KZMIzSrHQwGCLjPdxXEbcoOzKOdxViCZZOiuB+DszvHurh9UfB6+dJkiE+QoqAqdEaZ7iRnZfkaRbsBBsrlMMrC9H4Kd2ZgcXWtmcb7DvsBsSZIhxV6OwSymR4cXEg+MbbLDd2JkwllFRI0dg4XhbOz58+1xtmvfcrlMMrE8MjqWhsl7A3FjbbYj81Fw+8Nw9lOzJGCG3J2m5uUMMtAQEBAQEHFkCyBZAsgWQRE2jNK434K3zSR6rplMO6hwKnhdmZGM3wjdxHVfcmTCRsilkCyBZAsgWQLIFkCyBZAsg4c24QYFNgdPG8PbEA4ctyTc8u070MJCyBZAsgWQLIFkCyBZAsg5QEBAQEBAQEBAQEBAQEBAQEBAQEBAQEBAQEBAQEBAQEBAQEBAQEBAQEBAQEBAQEBAQEBAQEBAQEBAQEBAQEBAQEBAQEBAQEBAQEBAQEBAQEBAQEBAQEBAQEBAQEBAQEBAQEBAQEBAQEBAQEBAQEBAQEBAQEBAQEBAQEBAQEBAQEBAQEBAQEBAQEBAQEBAQcZgg//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39" name="Rectangle 38"/>
          <p:cNvSpPr/>
          <p:nvPr/>
        </p:nvSpPr>
        <p:spPr>
          <a:xfrm>
            <a:off x="3411220" y="1612900"/>
            <a:ext cx="2379980" cy="2794000"/>
          </a:xfrm>
          <a:prstGeom prst="rect">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r>
              <a:rPr lang="hu-HU" sz="1600" dirty="0" smtClean="0">
                <a:solidFill>
                  <a:schemeClr val="bg1"/>
                </a:solidFill>
              </a:rPr>
              <a:t>Sikeres bevezetés több mint 39 országban</a:t>
            </a:r>
            <a:endParaRPr lang="en-US" sz="1600" dirty="0" smtClean="0">
              <a:solidFill>
                <a:schemeClr val="bg1"/>
              </a:solidFill>
            </a:endParaRPr>
          </a:p>
          <a:p>
            <a:endParaRPr lang="en-US" sz="1600" dirty="0" smtClean="0">
              <a:solidFill>
                <a:schemeClr val="bg1"/>
              </a:solidFill>
            </a:endParaRPr>
          </a:p>
          <a:p>
            <a:r>
              <a:rPr lang="en-US" sz="1600" dirty="0" smtClean="0">
                <a:solidFill>
                  <a:schemeClr val="bg1"/>
                </a:solidFill>
              </a:rPr>
              <a:t>Glob</a:t>
            </a:r>
            <a:r>
              <a:rPr lang="hu-HU" sz="1600" dirty="0" err="1" smtClean="0">
                <a:solidFill>
                  <a:schemeClr val="bg1"/>
                </a:solidFill>
              </a:rPr>
              <a:t>ális</a:t>
            </a:r>
            <a:r>
              <a:rPr lang="hu-HU" sz="1600" dirty="0" smtClean="0">
                <a:solidFill>
                  <a:schemeClr val="bg1"/>
                </a:solidFill>
              </a:rPr>
              <a:t> szolgáltatás és támogatás</a:t>
            </a:r>
            <a:endParaRPr lang="en-US" sz="1600" dirty="0" smtClean="0">
              <a:solidFill>
                <a:schemeClr val="bg1"/>
              </a:solidFill>
            </a:endParaRPr>
          </a:p>
          <a:p>
            <a:endParaRPr lang="en-CA" sz="1600" dirty="0" smtClean="0">
              <a:solidFill>
                <a:schemeClr val="bg1"/>
              </a:solidFill>
            </a:endParaRPr>
          </a:p>
        </p:txBody>
      </p:sp>
      <p:sp>
        <p:nvSpPr>
          <p:cNvPr id="25" name="Rectangle 24"/>
          <p:cNvSpPr/>
          <p:nvPr/>
        </p:nvSpPr>
        <p:spPr>
          <a:xfrm>
            <a:off x="629920" y="1612900"/>
            <a:ext cx="2379980" cy="2794000"/>
          </a:xfrm>
          <a:prstGeom prst="rect">
            <a:avLst/>
          </a:prstGeom>
          <a:solidFill>
            <a:srgbClr val="88C54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r>
              <a:rPr lang="hu-HU" sz="1600" dirty="0" smtClean="0">
                <a:solidFill>
                  <a:schemeClr val="bg1"/>
                </a:solidFill>
              </a:rPr>
              <a:t>Az első érintő képernyős</a:t>
            </a:r>
            <a:r>
              <a:rPr lang="en-US" sz="1600" dirty="0" smtClean="0">
                <a:solidFill>
                  <a:schemeClr val="bg1"/>
                </a:solidFill>
              </a:rPr>
              <a:t> turret</a:t>
            </a:r>
          </a:p>
          <a:p>
            <a:endParaRPr lang="en-US" sz="1600" dirty="0" smtClean="0">
              <a:solidFill>
                <a:schemeClr val="bg1"/>
              </a:solidFill>
            </a:endParaRPr>
          </a:p>
          <a:p>
            <a:r>
              <a:rPr lang="hu-HU" sz="1600" dirty="0" smtClean="0">
                <a:solidFill>
                  <a:schemeClr val="bg1"/>
                </a:solidFill>
              </a:rPr>
              <a:t>Az első </a:t>
            </a:r>
            <a:r>
              <a:rPr lang="en-US" sz="1600" dirty="0" smtClean="0">
                <a:solidFill>
                  <a:schemeClr val="bg1"/>
                </a:solidFill>
              </a:rPr>
              <a:t>multi-line IP </a:t>
            </a:r>
            <a:r>
              <a:rPr lang="hu-HU" sz="1600" dirty="0" smtClean="0">
                <a:solidFill>
                  <a:schemeClr val="bg1"/>
                </a:solidFill>
              </a:rPr>
              <a:t>megoldás</a:t>
            </a:r>
            <a:endParaRPr lang="en-US" sz="1600" dirty="0" smtClean="0">
              <a:solidFill>
                <a:schemeClr val="bg1"/>
              </a:solidFill>
            </a:endParaRPr>
          </a:p>
          <a:p>
            <a:endParaRPr lang="en-US" sz="1600" dirty="0" smtClean="0">
              <a:solidFill>
                <a:schemeClr val="bg1"/>
              </a:solidFill>
            </a:endParaRPr>
          </a:p>
          <a:p>
            <a:r>
              <a:rPr lang="hu-HU" sz="1600" dirty="0" smtClean="0">
                <a:solidFill>
                  <a:schemeClr val="bg1"/>
                </a:solidFill>
              </a:rPr>
              <a:t>„</a:t>
            </a:r>
            <a:r>
              <a:rPr lang="en-US" sz="1600" dirty="0" smtClean="0">
                <a:solidFill>
                  <a:schemeClr val="bg1"/>
                </a:solidFill>
              </a:rPr>
              <a:t>Circuit</a:t>
            </a:r>
            <a:r>
              <a:rPr lang="hu-HU" sz="1600" dirty="0" smtClean="0">
                <a:solidFill>
                  <a:schemeClr val="bg1"/>
                </a:solidFill>
              </a:rPr>
              <a:t>”</a:t>
            </a:r>
            <a:endParaRPr lang="en-US" sz="1600" dirty="0" smtClean="0">
              <a:solidFill>
                <a:schemeClr val="bg1"/>
              </a:solidFill>
            </a:endParaRPr>
          </a:p>
          <a:p>
            <a:endParaRPr lang="en-CA" sz="1600" dirty="0" smtClean="0">
              <a:solidFill>
                <a:schemeClr val="bg1"/>
              </a:solidFill>
            </a:endParaRPr>
          </a:p>
        </p:txBody>
      </p:sp>
      <p:sp>
        <p:nvSpPr>
          <p:cNvPr id="26" name="Rectangle 25"/>
          <p:cNvSpPr/>
          <p:nvPr/>
        </p:nvSpPr>
        <p:spPr>
          <a:xfrm>
            <a:off x="3366085" y="1231384"/>
            <a:ext cx="2454518" cy="369332"/>
          </a:xfrm>
          <a:prstGeom prst="rect">
            <a:avLst/>
          </a:prstGeom>
        </p:spPr>
        <p:txBody>
          <a:bodyPr wrap="none">
            <a:spAutoFit/>
          </a:bodyPr>
          <a:lstStyle/>
          <a:p>
            <a:r>
              <a:rPr lang="hu-HU" b="1" dirty="0" smtClean="0">
                <a:solidFill>
                  <a:schemeClr val="bg1"/>
                </a:solidFill>
              </a:rPr>
              <a:t>Globális elérhetőség</a:t>
            </a:r>
            <a:endParaRPr lang="en-CA" dirty="0"/>
          </a:p>
        </p:txBody>
      </p:sp>
      <p:sp>
        <p:nvSpPr>
          <p:cNvPr id="27" name="Rectangle 26"/>
          <p:cNvSpPr/>
          <p:nvPr/>
        </p:nvSpPr>
        <p:spPr>
          <a:xfrm>
            <a:off x="622885" y="1231384"/>
            <a:ext cx="2608406" cy="369332"/>
          </a:xfrm>
          <a:prstGeom prst="rect">
            <a:avLst/>
          </a:prstGeom>
        </p:spPr>
        <p:txBody>
          <a:bodyPr wrap="none">
            <a:spAutoFit/>
          </a:bodyPr>
          <a:lstStyle/>
          <a:p>
            <a:r>
              <a:rPr lang="hu-HU" b="1" dirty="0" smtClean="0">
                <a:solidFill>
                  <a:schemeClr val="bg1"/>
                </a:solidFill>
              </a:rPr>
              <a:t>Piacvezető innováció</a:t>
            </a:r>
            <a:endParaRPr lang="en-CA" dirty="0"/>
          </a:p>
        </p:txBody>
      </p:sp>
      <p:sp>
        <p:nvSpPr>
          <p:cNvPr id="28" name="Rectangle 27"/>
          <p:cNvSpPr/>
          <p:nvPr/>
        </p:nvSpPr>
        <p:spPr>
          <a:xfrm>
            <a:off x="5969585" y="1231384"/>
            <a:ext cx="3185487" cy="369332"/>
          </a:xfrm>
          <a:prstGeom prst="rect">
            <a:avLst/>
          </a:prstGeom>
        </p:spPr>
        <p:txBody>
          <a:bodyPr wrap="none">
            <a:spAutoFit/>
          </a:bodyPr>
          <a:lstStyle/>
          <a:p>
            <a:r>
              <a:rPr lang="hu-HU" b="1" dirty="0" smtClean="0">
                <a:solidFill>
                  <a:schemeClr val="bg1"/>
                </a:solidFill>
              </a:rPr>
              <a:t>Bizonyított, natív megoldás</a:t>
            </a:r>
            <a:endParaRPr lang="en-CA" dirty="0"/>
          </a:p>
        </p:txBody>
      </p:sp>
      <p:cxnSp>
        <p:nvCxnSpPr>
          <p:cNvPr id="14" name="Straight Connector 13"/>
          <p:cNvCxnSpPr/>
          <p:nvPr/>
        </p:nvCxnSpPr>
        <p:spPr>
          <a:xfrm>
            <a:off x="5979160" y="1597660"/>
            <a:ext cx="7620" cy="2743200"/>
          </a:xfrm>
          <a:prstGeom prst="line">
            <a:avLst/>
          </a:prstGeom>
          <a:ln w="6350" cap="flat">
            <a:solidFill>
              <a:srgbClr val="92D05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97860" y="1597660"/>
            <a:ext cx="7620" cy="2743200"/>
          </a:xfrm>
          <a:prstGeom prst="line">
            <a:avLst/>
          </a:prstGeom>
          <a:ln w="6350" cap="flat">
            <a:solidFill>
              <a:srgbClr val="92D050"/>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Picture 34" descr="xpert_white.png"/>
          <p:cNvPicPr>
            <a:picLocks noChangeAspect="1"/>
          </p:cNvPicPr>
          <p:nvPr/>
        </p:nvPicPr>
        <p:blipFill>
          <a:blip r:embed="rId2" cstate="print"/>
          <a:stretch>
            <a:fillRect/>
          </a:stretch>
        </p:blipFill>
        <p:spPr>
          <a:xfrm>
            <a:off x="706437" y="3561534"/>
            <a:ext cx="1872105" cy="1010466"/>
          </a:xfrm>
          <a:prstGeom prst="rect">
            <a:avLst/>
          </a:prstGeom>
        </p:spPr>
      </p:pic>
      <p:pic>
        <p:nvPicPr>
          <p:cNvPr id="36" name="Picture 35" descr="globe_white.png"/>
          <p:cNvPicPr>
            <a:picLocks noChangeAspect="1"/>
          </p:cNvPicPr>
          <p:nvPr/>
        </p:nvPicPr>
        <p:blipFill>
          <a:blip r:embed="rId3" cstate="print"/>
          <a:stretch>
            <a:fillRect/>
          </a:stretch>
        </p:blipFill>
        <p:spPr>
          <a:xfrm>
            <a:off x="3695699" y="3647158"/>
            <a:ext cx="1803402" cy="973384"/>
          </a:xfrm>
          <a:prstGeom prst="rect">
            <a:avLst/>
          </a:prstGeom>
        </p:spPr>
      </p:pic>
      <p:pic>
        <p:nvPicPr>
          <p:cNvPr id="37" name="Picture 36" descr="proven.png"/>
          <p:cNvPicPr>
            <a:picLocks noChangeAspect="1"/>
          </p:cNvPicPr>
          <p:nvPr/>
        </p:nvPicPr>
        <p:blipFill>
          <a:blip r:embed="rId4" cstate="print"/>
          <a:stretch>
            <a:fillRect/>
          </a:stretch>
        </p:blipFill>
        <p:spPr>
          <a:xfrm>
            <a:off x="6069072" y="3403600"/>
            <a:ext cx="2517656" cy="1358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28" y="2897746"/>
            <a:ext cx="4820907" cy="2245754"/>
          </a:xfrm>
          <a:prstGeom prst="rect">
            <a:avLst/>
          </a:prstGeom>
        </p:spPr>
      </p:pic>
      <p:sp>
        <p:nvSpPr>
          <p:cNvPr id="95236" name="Rectangle 4"/>
          <p:cNvSpPr>
            <a:spLocks noGrp="1" noChangeArrowheads="1"/>
          </p:cNvSpPr>
          <p:nvPr>
            <p:ph type="title"/>
          </p:nvPr>
        </p:nvSpPr>
        <p:spPr>
          <a:xfrm>
            <a:off x="636589" y="273844"/>
            <a:ext cx="8376408" cy="775097"/>
          </a:xfrm>
        </p:spPr>
        <p:txBody>
          <a:bodyPr/>
          <a:lstStyle/>
          <a:p>
            <a:r>
              <a:rPr lang="en-US" dirty="0"/>
              <a:t>Powerful </a:t>
            </a:r>
            <a:r>
              <a:rPr lang="en-US" dirty="0" smtClean="0"/>
              <a:t>solutions </a:t>
            </a:r>
            <a:r>
              <a:rPr lang="en-US" dirty="0"/>
              <a:t>for </a:t>
            </a:r>
            <a:r>
              <a:rPr lang="en-US" dirty="0" smtClean="0"/>
              <a:t>time critical decisions</a:t>
            </a:r>
            <a:endParaRPr lang="en-US" dirty="0"/>
          </a:p>
        </p:txBody>
      </p:sp>
      <p:sp>
        <p:nvSpPr>
          <p:cNvPr id="4" name="Slide Number Placeholder 3"/>
          <p:cNvSpPr>
            <a:spLocks noGrp="1"/>
          </p:cNvSpPr>
          <p:nvPr>
            <p:ph type="sldNum" sz="quarter" idx="11"/>
          </p:nvPr>
        </p:nvSpPr>
        <p:spPr/>
        <p:txBody>
          <a:bodyPr/>
          <a:lstStyle/>
          <a:p>
            <a:fld id="{8035AC74-F940-4952-865C-B58E7B5B9784}" type="slidenum">
              <a:rPr lang="en-US">
                <a:solidFill>
                  <a:srgbClr val="B3B2B4"/>
                </a:solidFill>
              </a:rPr>
              <a:pPr/>
              <a:t>21</a:t>
            </a:fld>
            <a:endParaRPr lang="en-US">
              <a:solidFill>
                <a:srgbClr val="B3B2B4"/>
              </a:solidFill>
            </a:endParaRPr>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a:solidFill>
                  <a:srgbClr val="B3B2B4"/>
                </a:solidFill>
              </a:rPr>
              <a:t>Copyright © Unify GmbH &amp; Co. KG </a:t>
            </a:r>
            <a:r>
              <a:rPr lang="en-US" dirty="0" smtClean="0">
                <a:solidFill>
                  <a:srgbClr val="B3B2B4"/>
                </a:solidFill>
              </a:rPr>
              <a:t>2015. </a:t>
            </a:r>
            <a:r>
              <a:rPr lang="en-US" dirty="0">
                <a:solidFill>
                  <a:srgbClr val="B3B2B4"/>
                </a:solidFill>
              </a:rPr>
              <a:t>All rights reserved.</a:t>
            </a:r>
          </a:p>
        </p:txBody>
      </p:sp>
      <p:sp>
        <p:nvSpPr>
          <p:cNvPr id="17" name="Rectangle 3"/>
          <p:cNvSpPr txBox="1">
            <a:spLocks noChangeArrowheads="1"/>
          </p:cNvSpPr>
          <p:nvPr/>
        </p:nvSpPr>
        <p:spPr>
          <a:xfrm>
            <a:off x="4833234" y="2897746"/>
            <a:ext cx="4310765" cy="2245754"/>
          </a:xfrm>
          <a:prstGeom prst="rect">
            <a:avLst/>
          </a:prstGeom>
          <a:solidFill>
            <a:srgbClr val="FFFFFF">
              <a:alpha val="25000"/>
            </a:srgbClr>
          </a:solidFill>
        </p:spPr>
        <p:txBody>
          <a:bodyPr lIns="252000" anchor="ctr"/>
          <a:lstStyle>
            <a:lvl1pPr marL="228600" indent="-228600" algn="l" rtl="0" eaLnBrk="1" fontAlgn="base" hangingPunct="1">
              <a:spcBef>
                <a:spcPts val="600"/>
              </a:spcBef>
              <a:spcAft>
                <a:spcPct val="0"/>
              </a:spcAft>
              <a:buChar char="•"/>
              <a:defRPr sz="2700">
                <a:solidFill>
                  <a:schemeClr val="tx1"/>
                </a:solidFill>
                <a:latin typeface="+mn-lt"/>
                <a:ea typeface="+mn-ea"/>
                <a:cs typeface="+mn-cs"/>
              </a:defRPr>
            </a:lvl1pPr>
            <a:lvl2pPr marL="457200" indent="-227013" algn="l" rtl="0" eaLnBrk="1" fontAlgn="base" hangingPunct="1">
              <a:spcBef>
                <a:spcPts val="600"/>
              </a:spcBef>
              <a:spcAft>
                <a:spcPct val="0"/>
              </a:spcAft>
              <a:buChar char="•"/>
              <a:defRPr sz="2400">
                <a:solidFill>
                  <a:schemeClr val="tx1"/>
                </a:solidFill>
                <a:latin typeface="+mn-lt"/>
                <a:cs typeface="+mn-cs"/>
              </a:defRPr>
            </a:lvl2pPr>
            <a:lvl3pPr marL="641350" indent="-182563" algn="l" rtl="0" eaLnBrk="1" fontAlgn="base" hangingPunct="1">
              <a:spcBef>
                <a:spcPts val="600"/>
              </a:spcBef>
              <a:spcAft>
                <a:spcPct val="0"/>
              </a:spcAft>
              <a:buChar char="•"/>
              <a:defRPr>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FontTx/>
              <a:buNone/>
            </a:pPr>
            <a:r>
              <a:rPr lang="en-US" sz="1600" dirty="0">
                <a:ea typeface="MS PGothic" charset="0"/>
                <a:cs typeface="MS PGothic" charset="0"/>
                <a:sym typeface="Harmony Sans Light" charset="0"/>
              </a:rPr>
              <a:t>OpenScape Xpert is the first full featured multi-line call handling IP-application on market that dramatically improves team performance</a:t>
            </a:r>
          </a:p>
        </p:txBody>
      </p:sp>
      <p:sp>
        <p:nvSpPr>
          <p:cNvPr id="8" name="AutoShape 6"/>
          <p:cNvSpPr>
            <a:spLocks noChangeArrowheads="1"/>
          </p:cNvSpPr>
          <p:nvPr/>
        </p:nvSpPr>
        <p:spPr bwMode="auto">
          <a:xfrm>
            <a:off x="4753201" y="1269629"/>
            <a:ext cx="2130867" cy="555335"/>
          </a:xfrm>
          <a:prstGeom prst="rect">
            <a:avLst/>
          </a:prstGeom>
          <a:solidFill>
            <a:srgbClr val="4D4D4D"/>
          </a:solidFill>
          <a:ln w="9525">
            <a:noFill/>
            <a:miter lim="800000"/>
            <a:headEnd/>
            <a:tailEnd/>
          </a:ln>
        </p:spPr>
        <p:txBody>
          <a:bodyPr lIns="36000" tIns="91440" bIns="91440" anchor="b"/>
          <a:lstStyle/>
          <a:p>
            <a:pPr marL="55563"/>
            <a:r>
              <a:rPr lang="en-US" sz="1400" dirty="0">
                <a:solidFill>
                  <a:srgbClr val="FFFFFF"/>
                </a:solidFill>
              </a:rPr>
              <a:t>Scalability</a:t>
            </a:r>
          </a:p>
        </p:txBody>
      </p:sp>
      <p:sp>
        <p:nvSpPr>
          <p:cNvPr id="9" name="AutoShape 7"/>
          <p:cNvSpPr>
            <a:spLocks noChangeArrowheads="1"/>
          </p:cNvSpPr>
          <p:nvPr/>
        </p:nvSpPr>
        <p:spPr bwMode="auto">
          <a:xfrm>
            <a:off x="224099" y="1269629"/>
            <a:ext cx="2130867" cy="555335"/>
          </a:xfrm>
          <a:prstGeom prst="rect">
            <a:avLst/>
          </a:prstGeom>
          <a:solidFill>
            <a:srgbClr val="4D4D4D"/>
          </a:solidFill>
          <a:ln w="9525">
            <a:noFill/>
            <a:miter lim="800000"/>
            <a:headEnd/>
            <a:tailEnd/>
          </a:ln>
        </p:spPr>
        <p:txBody>
          <a:bodyPr lIns="36000" tIns="91440" bIns="91440" anchor="b"/>
          <a:lstStyle/>
          <a:p>
            <a:pPr marL="55563"/>
            <a:r>
              <a:rPr lang="en-US" sz="1400">
                <a:solidFill>
                  <a:srgbClr val="FFFFFF"/>
                </a:solidFill>
              </a:rPr>
              <a:t>Flexibility</a:t>
            </a:r>
          </a:p>
        </p:txBody>
      </p:sp>
      <p:sp>
        <p:nvSpPr>
          <p:cNvPr id="10" name="AutoShape 8"/>
          <p:cNvSpPr>
            <a:spLocks noChangeArrowheads="1"/>
          </p:cNvSpPr>
          <p:nvPr/>
        </p:nvSpPr>
        <p:spPr bwMode="auto">
          <a:xfrm>
            <a:off x="2488650" y="1269629"/>
            <a:ext cx="2130867" cy="555335"/>
          </a:xfrm>
          <a:prstGeom prst="rect">
            <a:avLst/>
          </a:prstGeom>
          <a:solidFill>
            <a:srgbClr val="4D4D4D"/>
          </a:solidFill>
          <a:ln w="9525">
            <a:noFill/>
            <a:miter lim="800000"/>
            <a:headEnd/>
            <a:tailEnd/>
          </a:ln>
        </p:spPr>
        <p:txBody>
          <a:bodyPr lIns="36000" tIns="91440" bIns="91440" anchor="b"/>
          <a:lstStyle/>
          <a:p>
            <a:pPr marL="55563"/>
            <a:r>
              <a:rPr lang="en-US" sz="1400" dirty="0">
                <a:solidFill>
                  <a:srgbClr val="FFFFFF"/>
                </a:solidFill>
              </a:rPr>
              <a:t>Reliability</a:t>
            </a:r>
          </a:p>
        </p:txBody>
      </p:sp>
      <p:sp>
        <p:nvSpPr>
          <p:cNvPr id="11" name="AutoShape 6"/>
          <p:cNvSpPr>
            <a:spLocks noChangeArrowheads="1"/>
          </p:cNvSpPr>
          <p:nvPr/>
        </p:nvSpPr>
        <p:spPr bwMode="auto">
          <a:xfrm>
            <a:off x="7017753" y="1269629"/>
            <a:ext cx="2130867" cy="555335"/>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Compatibility</a:t>
            </a:r>
            <a:endParaRPr lang="en-US" sz="1400" dirty="0">
              <a:solidFill>
                <a:srgbClr val="FFFFFF"/>
              </a:solidFill>
            </a:endParaRPr>
          </a:p>
        </p:txBody>
      </p:sp>
      <p:sp>
        <p:nvSpPr>
          <p:cNvPr id="12" name="TextBox 12"/>
          <p:cNvSpPr txBox="1">
            <a:spLocks noChangeArrowheads="1"/>
          </p:cNvSpPr>
          <p:nvPr/>
        </p:nvSpPr>
        <p:spPr bwMode="auto">
          <a:xfrm>
            <a:off x="2461785" y="1818170"/>
            <a:ext cx="1890593" cy="900000"/>
          </a:xfrm>
          <a:prstGeom prst="rect">
            <a:avLst/>
          </a:prstGeom>
          <a:noFill/>
          <a:ln w="9525">
            <a:noFill/>
            <a:miter lim="800000"/>
            <a:headEnd/>
            <a:tailEnd/>
          </a:ln>
        </p:spPr>
        <p:txBody>
          <a:bodyPr lIns="0" rIns="0" anchor="t"/>
          <a:lstStyle/>
          <a:p>
            <a:pPr marL="87313"/>
            <a:r>
              <a:rPr lang="en-CA" sz="1200" dirty="0" smtClean="0"/>
              <a:t>Rock solid availability b</a:t>
            </a:r>
            <a:r>
              <a:rPr lang="en-US" sz="1200" dirty="0" err="1" smtClean="0"/>
              <a:t>ased</a:t>
            </a:r>
            <a:r>
              <a:rPr lang="en-US" sz="1200" dirty="0" smtClean="0"/>
              <a:t> </a:t>
            </a:r>
            <a:r>
              <a:rPr lang="en-US" sz="1200" dirty="0"/>
              <a:t>on a centralized datacenter </a:t>
            </a:r>
            <a:r>
              <a:rPr lang="en-US" sz="1200" dirty="0" smtClean="0"/>
              <a:t>model</a:t>
            </a:r>
            <a:endParaRPr lang="en-CA" sz="1200" dirty="0"/>
          </a:p>
        </p:txBody>
      </p:sp>
      <p:sp>
        <p:nvSpPr>
          <p:cNvPr id="13" name="TextBox 12"/>
          <p:cNvSpPr txBox="1">
            <a:spLocks noChangeArrowheads="1"/>
          </p:cNvSpPr>
          <p:nvPr/>
        </p:nvSpPr>
        <p:spPr bwMode="auto">
          <a:xfrm>
            <a:off x="230112" y="1850342"/>
            <a:ext cx="1902923" cy="1084397"/>
          </a:xfrm>
          <a:prstGeom prst="rect">
            <a:avLst/>
          </a:prstGeom>
          <a:noFill/>
          <a:ln w="9525">
            <a:noFill/>
            <a:miter lim="800000"/>
            <a:headEnd/>
            <a:tailEnd/>
          </a:ln>
        </p:spPr>
        <p:txBody>
          <a:bodyPr lIns="0" rIns="0" anchor="t"/>
          <a:lstStyle/>
          <a:p>
            <a:pPr marL="87313"/>
            <a:r>
              <a:rPr lang="en-US" sz="1200" dirty="0" smtClean="0"/>
              <a:t>Intuitive, highly flexible </a:t>
            </a:r>
            <a:r>
              <a:rPr lang="en-US" sz="1200" dirty="0"/>
              <a:t>GUI </a:t>
            </a:r>
            <a:r>
              <a:rPr lang="en-US" sz="1200" dirty="0" smtClean="0"/>
              <a:t>with easy </a:t>
            </a:r>
            <a:r>
              <a:rPr lang="en-US" sz="1200" dirty="0"/>
              <a:t>integration </a:t>
            </a:r>
            <a:r>
              <a:rPr lang="en-US" sz="1200" dirty="0" smtClean="0"/>
              <a:t>and multiple admin support to get you what you need fast!</a:t>
            </a:r>
            <a:endParaRPr lang="de-DE" sz="1200" dirty="0"/>
          </a:p>
        </p:txBody>
      </p:sp>
      <p:sp>
        <p:nvSpPr>
          <p:cNvPr id="14" name="TextBox 12"/>
          <p:cNvSpPr txBox="1">
            <a:spLocks noChangeArrowheads="1"/>
          </p:cNvSpPr>
          <p:nvPr/>
        </p:nvSpPr>
        <p:spPr bwMode="auto">
          <a:xfrm>
            <a:off x="4755105" y="1820814"/>
            <a:ext cx="1865934" cy="900000"/>
          </a:xfrm>
          <a:prstGeom prst="rect">
            <a:avLst/>
          </a:prstGeom>
          <a:noFill/>
          <a:ln w="9525">
            <a:noFill/>
            <a:miter lim="800000"/>
            <a:headEnd/>
            <a:tailEnd/>
          </a:ln>
        </p:spPr>
        <p:txBody>
          <a:bodyPr lIns="0" rIns="0" anchor="t"/>
          <a:lstStyle/>
          <a:p>
            <a:pPr marL="87313"/>
            <a:r>
              <a:rPr lang="en-US" sz="1200" dirty="0" smtClean="0"/>
              <a:t>Highly scalable, </a:t>
            </a:r>
            <a:r>
              <a:rPr lang="en-US" sz="1200" dirty="0"/>
              <a:t>pure IP multi-line call handling solution </a:t>
            </a:r>
            <a:r>
              <a:rPr lang="en-US" sz="1200" dirty="0" smtClean="0"/>
              <a:t>with best-in-class </a:t>
            </a:r>
            <a:r>
              <a:rPr lang="en-US" sz="1200" dirty="0"/>
              <a:t>features </a:t>
            </a:r>
            <a:r>
              <a:rPr lang="en-US" sz="1200" dirty="0" smtClean="0"/>
              <a:t>managing up to 3500 turrets per system</a:t>
            </a:r>
            <a:endParaRPr lang="en-US" sz="1200" dirty="0"/>
          </a:p>
        </p:txBody>
      </p:sp>
      <p:sp>
        <p:nvSpPr>
          <p:cNvPr id="15" name="TextBox 12"/>
          <p:cNvSpPr txBox="1">
            <a:spLocks noChangeArrowheads="1"/>
          </p:cNvSpPr>
          <p:nvPr/>
        </p:nvSpPr>
        <p:spPr bwMode="auto">
          <a:xfrm>
            <a:off x="7122404" y="1840129"/>
            <a:ext cx="1865934" cy="900000"/>
          </a:xfrm>
          <a:prstGeom prst="rect">
            <a:avLst/>
          </a:prstGeom>
          <a:noFill/>
          <a:ln w="9525">
            <a:noFill/>
            <a:miter lim="800000"/>
            <a:headEnd/>
            <a:tailEnd/>
          </a:ln>
        </p:spPr>
        <p:txBody>
          <a:bodyPr lIns="0" rIns="0" anchor="t"/>
          <a:lstStyle/>
          <a:p>
            <a:pPr marL="0" lvl="1">
              <a:defRPr/>
            </a:pPr>
            <a:r>
              <a:rPr lang="en-CA" sz="1200" dirty="0" smtClean="0"/>
              <a:t>Open standards (SIP, SRTP) make migration easy and makes your system future-proof</a:t>
            </a:r>
          </a:p>
        </p:txBody>
      </p:sp>
      <p:sp>
        <p:nvSpPr>
          <p:cNvPr id="20" name="Rectangle 5"/>
          <p:cNvSpPr>
            <a:spLocks/>
          </p:cNvSpPr>
          <p:nvPr/>
        </p:nvSpPr>
        <p:spPr bwMode="auto">
          <a:xfrm rot="10800000" flipH="1">
            <a:off x="4763" y="2890052"/>
            <a:ext cx="9144000" cy="12859"/>
          </a:xfrm>
          <a:prstGeom prst="rect">
            <a:avLst/>
          </a:prstGeom>
          <a:solidFill>
            <a:srgbClr val="77BC32"/>
          </a:solidFill>
          <a:ln w="25400">
            <a:solidFill>
              <a:schemeClr val="tx1">
                <a:alpha val="0"/>
              </a:schemeClr>
            </a:solidFill>
            <a:miter lim="800000"/>
            <a:headEnd/>
            <a:tailEnd/>
          </a:ln>
        </p:spPr>
        <p:txBody>
          <a:bodyPr lIns="0" tIns="0" rIns="0" bIns="0"/>
          <a:lstStyle/>
          <a:p>
            <a:pPr algn="ctr"/>
            <a:endParaRPr lang="en-US">
              <a:solidFill>
                <a:srgbClr val="29CA1B"/>
              </a:solidFill>
            </a:endParaRPr>
          </a:p>
        </p:txBody>
      </p:sp>
    </p:spTree>
    <p:extLst>
      <p:ext uri="{BB962C8B-B14F-4D97-AF65-F5344CB8AC3E}">
        <p14:creationId xmlns:p14="http://schemas.microsoft.com/office/powerpoint/2010/main" val="18978421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3"/>
          <p:cNvSpPr txBox="1">
            <a:spLocks noChangeArrowheads="1"/>
          </p:cNvSpPr>
          <p:nvPr/>
        </p:nvSpPr>
        <p:spPr bwMode="auto">
          <a:xfrm>
            <a:off x="0" y="3230679"/>
            <a:ext cx="9144000" cy="1912821"/>
          </a:xfrm>
          <a:prstGeom prst="rect">
            <a:avLst/>
          </a:prstGeom>
          <a:solidFill>
            <a:srgbClr val="FFFFFF"/>
          </a:solidFill>
          <a:ln w="9525">
            <a:noFill/>
            <a:miter lim="800000"/>
            <a:headEnd/>
            <a:tailEnd/>
          </a:ln>
        </p:spPr>
        <p:txBody>
          <a:bodyPr lIns="274320" tIns="91440" bIns="91440" anchor="b"/>
          <a:lstStyle/>
          <a:p>
            <a:pPr marL="342900" indent="-342900" defTabSz="801688">
              <a:spcAft>
                <a:spcPts val="1200"/>
              </a:spcAft>
              <a:buClr>
                <a:schemeClr val="tx2"/>
              </a:buClr>
              <a:buFont typeface="Arial" charset="0"/>
              <a:buAutoNum type="arabicParenR"/>
            </a:pPr>
            <a:endParaRPr lang="en-US" sz="1800" dirty="0">
              <a:solidFill>
                <a:srgbClr val="000000"/>
              </a:solidFill>
            </a:endParaRPr>
          </a:p>
        </p:txBody>
      </p:sp>
      <p:sp>
        <p:nvSpPr>
          <p:cNvPr id="2" name="Title 1"/>
          <p:cNvSpPr>
            <a:spLocks noGrp="1"/>
          </p:cNvSpPr>
          <p:nvPr>
            <p:ph type="title"/>
          </p:nvPr>
        </p:nvSpPr>
        <p:spPr/>
        <p:txBody>
          <a:bodyPr/>
          <a:lstStyle/>
          <a:p>
            <a:pPr>
              <a:spcBef>
                <a:spcPct val="50000"/>
              </a:spcBef>
            </a:pPr>
            <a:r>
              <a:rPr lang="en-US" sz="2800" dirty="0" smtClean="0"/>
              <a:t>Why OpenScape Xpert now?</a:t>
            </a:r>
            <a:endParaRPr lang="en-US" sz="2800"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22</a:t>
            </a:fld>
            <a:endParaRPr lang="en-US">
              <a:solidFill>
                <a:srgbClr val="B3B2B4"/>
              </a:solidFill>
            </a:endParaRPr>
          </a:p>
        </p:txBody>
      </p:sp>
      <p:sp>
        <p:nvSpPr>
          <p:cNvPr id="33" name="Rectangle 5"/>
          <p:cNvSpPr>
            <a:spLocks noChangeArrowheads="1"/>
          </p:cNvSpPr>
          <p:nvPr/>
        </p:nvSpPr>
        <p:spPr bwMode="auto">
          <a:xfrm>
            <a:off x="546100" y="800100"/>
            <a:ext cx="0" cy="152400"/>
          </a:xfrm>
          <a:prstGeom prst="rect">
            <a:avLst/>
          </a:prstGeom>
          <a:noFill/>
          <a:ln w="9525">
            <a:noFill/>
            <a:miter lim="800000"/>
            <a:headEnd/>
            <a:tailEnd/>
          </a:ln>
        </p:spPr>
        <p:txBody>
          <a:bodyPr wrap="none" lIns="0" tIns="0" rIns="0" bIns="0" anchor="ctr">
            <a:spAutoFit/>
          </a:bodyPr>
          <a:lstStyle/>
          <a:p>
            <a:pPr algn="ctr"/>
            <a:endParaRPr lang="en-US" sz="1000" u="sng"/>
          </a:p>
        </p:txBody>
      </p:sp>
      <p:sp>
        <p:nvSpPr>
          <p:cNvPr id="40" name="AutoShape 6"/>
          <p:cNvSpPr>
            <a:spLocks noChangeArrowheads="1"/>
          </p:cNvSpPr>
          <p:nvPr/>
        </p:nvSpPr>
        <p:spPr bwMode="auto">
          <a:xfrm>
            <a:off x="3856736" y="1368271"/>
            <a:ext cx="1547775" cy="395039"/>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3</a:t>
            </a:r>
            <a:endParaRPr lang="en-US" sz="1400" dirty="0">
              <a:solidFill>
                <a:srgbClr val="FFFFFF"/>
              </a:solidFill>
            </a:endParaRPr>
          </a:p>
        </p:txBody>
      </p:sp>
      <p:sp>
        <p:nvSpPr>
          <p:cNvPr id="41" name="AutoShape 7"/>
          <p:cNvSpPr>
            <a:spLocks noChangeArrowheads="1"/>
          </p:cNvSpPr>
          <p:nvPr/>
        </p:nvSpPr>
        <p:spPr bwMode="auto">
          <a:xfrm>
            <a:off x="219480" y="1368271"/>
            <a:ext cx="1547775" cy="395039"/>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1</a:t>
            </a:r>
            <a:endParaRPr lang="en-US" sz="1400" dirty="0">
              <a:solidFill>
                <a:srgbClr val="FFFFFF"/>
              </a:solidFill>
            </a:endParaRPr>
          </a:p>
        </p:txBody>
      </p:sp>
      <p:sp>
        <p:nvSpPr>
          <p:cNvPr id="42" name="AutoShape 8"/>
          <p:cNvSpPr>
            <a:spLocks noChangeArrowheads="1"/>
          </p:cNvSpPr>
          <p:nvPr/>
        </p:nvSpPr>
        <p:spPr bwMode="auto">
          <a:xfrm>
            <a:off x="2038108" y="1368271"/>
            <a:ext cx="1547775" cy="395039"/>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2</a:t>
            </a:r>
            <a:endParaRPr lang="en-US" sz="1400" dirty="0">
              <a:solidFill>
                <a:srgbClr val="FFFFFF"/>
              </a:solidFill>
            </a:endParaRPr>
          </a:p>
        </p:txBody>
      </p:sp>
      <p:sp>
        <p:nvSpPr>
          <p:cNvPr id="43" name="AutoShape 6"/>
          <p:cNvSpPr>
            <a:spLocks noChangeArrowheads="1"/>
          </p:cNvSpPr>
          <p:nvPr/>
        </p:nvSpPr>
        <p:spPr bwMode="auto">
          <a:xfrm>
            <a:off x="7493992" y="1368271"/>
            <a:ext cx="1547775" cy="395039"/>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5</a:t>
            </a:r>
            <a:endParaRPr lang="en-US" sz="1400" dirty="0">
              <a:solidFill>
                <a:srgbClr val="FFFFFF"/>
              </a:solidFill>
            </a:endParaRPr>
          </a:p>
        </p:txBody>
      </p:sp>
      <p:sp>
        <p:nvSpPr>
          <p:cNvPr id="44" name="TextBox 12"/>
          <p:cNvSpPr txBox="1">
            <a:spLocks noChangeArrowheads="1"/>
          </p:cNvSpPr>
          <p:nvPr/>
        </p:nvSpPr>
        <p:spPr bwMode="auto">
          <a:xfrm>
            <a:off x="2059057" y="1768842"/>
            <a:ext cx="1516551" cy="900000"/>
          </a:xfrm>
          <a:prstGeom prst="rect">
            <a:avLst/>
          </a:prstGeom>
          <a:noFill/>
          <a:ln w="9525">
            <a:noFill/>
            <a:miter lim="800000"/>
            <a:headEnd/>
            <a:tailEnd/>
          </a:ln>
        </p:spPr>
        <p:txBody>
          <a:bodyPr lIns="72000" rIns="0" anchor="t"/>
          <a:lstStyle/>
          <a:p>
            <a:pPr defTabSz="801688">
              <a:spcAft>
                <a:spcPts val="1200"/>
              </a:spcAft>
              <a:buClr>
                <a:schemeClr val="tx2"/>
              </a:buClr>
            </a:pPr>
            <a:r>
              <a:rPr lang="en-US" sz="1200" dirty="0"/>
              <a:t>Global presence and customer base: more than 15,000 positions in t</a:t>
            </a:r>
            <a:r>
              <a:rPr lang="en-US" sz="1200" dirty="0" smtClean="0"/>
              <a:t>hirty</a:t>
            </a:r>
            <a:r>
              <a:rPr lang="en-US" sz="1200" dirty="0"/>
              <a:t>-five countries</a:t>
            </a:r>
          </a:p>
        </p:txBody>
      </p:sp>
      <p:sp>
        <p:nvSpPr>
          <p:cNvPr id="45" name="TextBox 44"/>
          <p:cNvSpPr txBox="1">
            <a:spLocks noChangeArrowheads="1"/>
          </p:cNvSpPr>
          <p:nvPr/>
        </p:nvSpPr>
        <p:spPr bwMode="auto">
          <a:xfrm>
            <a:off x="225493" y="1801014"/>
            <a:ext cx="1549982" cy="1084397"/>
          </a:xfrm>
          <a:prstGeom prst="rect">
            <a:avLst/>
          </a:prstGeom>
          <a:noFill/>
          <a:ln w="9525">
            <a:noFill/>
            <a:miter lim="800000"/>
            <a:headEnd/>
            <a:tailEnd/>
          </a:ln>
        </p:spPr>
        <p:txBody>
          <a:bodyPr lIns="72000" rIns="0" anchor="t"/>
          <a:lstStyle/>
          <a:p>
            <a:pPr defTabSz="801688">
              <a:spcAft>
                <a:spcPts val="1200"/>
              </a:spcAft>
              <a:buClr>
                <a:schemeClr val="tx2"/>
              </a:buClr>
            </a:pPr>
            <a:r>
              <a:rPr lang="en-US" sz="1200" dirty="0"/>
              <a:t>OpenScape Xpert is a pure IP-based multi-line call handling solution with a highly flexible and intuitive graphical user interface</a:t>
            </a:r>
          </a:p>
        </p:txBody>
      </p:sp>
      <p:sp>
        <p:nvSpPr>
          <p:cNvPr id="46" name="TextBox 12"/>
          <p:cNvSpPr txBox="1">
            <a:spLocks noChangeArrowheads="1"/>
          </p:cNvSpPr>
          <p:nvPr/>
        </p:nvSpPr>
        <p:spPr bwMode="auto">
          <a:xfrm>
            <a:off x="3871521" y="1771486"/>
            <a:ext cx="1528880" cy="900000"/>
          </a:xfrm>
          <a:prstGeom prst="rect">
            <a:avLst/>
          </a:prstGeom>
          <a:noFill/>
          <a:ln w="9525">
            <a:noFill/>
            <a:miter lim="800000"/>
            <a:headEnd/>
            <a:tailEnd/>
          </a:ln>
        </p:spPr>
        <p:txBody>
          <a:bodyPr lIns="72000" rIns="0" anchor="t"/>
          <a:lstStyle/>
          <a:p>
            <a:pPr defTabSz="801688">
              <a:spcAft>
                <a:spcPts val="1200"/>
              </a:spcAft>
              <a:buClr>
                <a:schemeClr val="tx2"/>
              </a:buClr>
            </a:pPr>
            <a:r>
              <a:rPr lang="en-US" sz="1200" dirty="0"/>
              <a:t>Proven </a:t>
            </a:r>
            <a:r>
              <a:rPr lang="en-US" sz="1200" dirty="0" smtClean="0"/>
              <a:t>reliability </a:t>
            </a:r>
            <a:r>
              <a:rPr lang="en-US" sz="1200" dirty="0"/>
              <a:t>and business continuity solution</a:t>
            </a:r>
          </a:p>
        </p:txBody>
      </p:sp>
      <p:sp>
        <p:nvSpPr>
          <p:cNvPr id="47" name="TextBox 12"/>
          <p:cNvSpPr txBox="1">
            <a:spLocks noChangeArrowheads="1"/>
          </p:cNvSpPr>
          <p:nvPr/>
        </p:nvSpPr>
        <p:spPr bwMode="auto">
          <a:xfrm>
            <a:off x="5671653" y="1790801"/>
            <a:ext cx="1541211" cy="900000"/>
          </a:xfrm>
          <a:prstGeom prst="rect">
            <a:avLst/>
          </a:prstGeom>
          <a:noFill/>
          <a:ln w="9525">
            <a:noFill/>
            <a:miter lim="800000"/>
            <a:headEnd/>
            <a:tailEnd/>
          </a:ln>
        </p:spPr>
        <p:txBody>
          <a:bodyPr lIns="72000" rIns="0" anchor="t"/>
          <a:lstStyle/>
          <a:p>
            <a:pPr defTabSz="801688">
              <a:spcAft>
                <a:spcPts val="1200"/>
              </a:spcAft>
              <a:buClr>
                <a:schemeClr val="tx2"/>
              </a:buClr>
            </a:pPr>
            <a:r>
              <a:rPr lang="en-US" sz="1200" dirty="0" smtClean="0"/>
              <a:t>Highly skilled, trusted, worldwide organization</a:t>
            </a:r>
            <a:endParaRPr lang="en-US" sz="1200" dirty="0"/>
          </a:p>
        </p:txBody>
      </p:sp>
      <p:sp>
        <p:nvSpPr>
          <p:cNvPr id="48" name="AutoShape 6"/>
          <p:cNvSpPr>
            <a:spLocks noChangeArrowheads="1"/>
          </p:cNvSpPr>
          <p:nvPr/>
        </p:nvSpPr>
        <p:spPr bwMode="auto">
          <a:xfrm>
            <a:off x="5675364" y="1368271"/>
            <a:ext cx="1547775" cy="395039"/>
          </a:xfrm>
          <a:prstGeom prst="rect">
            <a:avLst/>
          </a:prstGeom>
          <a:solidFill>
            <a:srgbClr val="4D4D4D"/>
          </a:solidFill>
          <a:ln w="9525">
            <a:noFill/>
            <a:miter lim="800000"/>
            <a:headEnd/>
            <a:tailEnd/>
          </a:ln>
        </p:spPr>
        <p:txBody>
          <a:bodyPr lIns="36000" tIns="91440" bIns="91440" anchor="b"/>
          <a:lstStyle/>
          <a:p>
            <a:pPr marL="55563"/>
            <a:r>
              <a:rPr lang="en-US" sz="1400" dirty="0" smtClean="0">
                <a:solidFill>
                  <a:srgbClr val="FFFFFF"/>
                </a:solidFill>
              </a:rPr>
              <a:t>4</a:t>
            </a:r>
            <a:endParaRPr lang="en-US" sz="1400" dirty="0">
              <a:solidFill>
                <a:srgbClr val="FFFFFF"/>
              </a:solidFill>
            </a:endParaRPr>
          </a:p>
        </p:txBody>
      </p:sp>
      <p:sp>
        <p:nvSpPr>
          <p:cNvPr id="49" name="TextBox 12"/>
          <p:cNvSpPr txBox="1">
            <a:spLocks noChangeArrowheads="1"/>
          </p:cNvSpPr>
          <p:nvPr/>
        </p:nvSpPr>
        <p:spPr bwMode="auto">
          <a:xfrm>
            <a:off x="7467600" y="1790801"/>
            <a:ext cx="1541211" cy="900000"/>
          </a:xfrm>
          <a:prstGeom prst="rect">
            <a:avLst/>
          </a:prstGeom>
          <a:noFill/>
          <a:ln w="9525">
            <a:noFill/>
            <a:miter lim="800000"/>
            <a:headEnd/>
            <a:tailEnd/>
          </a:ln>
        </p:spPr>
        <p:txBody>
          <a:bodyPr lIns="72000" rIns="0" anchor="t"/>
          <a:lstStyle/>
          <a:p>
            <a:pPr defTabSz="801688">
              <a:spcAft>
                <a:spcPts val="1200"/>
              </a:spcAft>
              <a:buClr>
                <a:schemeClr val="tx2"/>
              </a:buClr>
            </a:pPr>
            <a:r>
              <a:rPr lang="en-US" sz="1200" dirty="0" smtClean="0"/>
              <a:t>Market-lead solution </a:t>
            </a:r>
            <a:r>
              <a:rPr lang="en-US" sz="1200" dirty="0"/>
              <a:t>development</a:t>
            </a:r>
          </a:p>
        </p:txBody>
      </p:sp>
      <p:sp>
        <p:nvSpPr>
          <p:cNvPr id="51" name="Rectangle 5"/>
          <p:cNvSpPr>
            <a:spLocks/>
          </p:cNvSpPr>
          <p:nvPr/>
        </p:nvSpPr>
        <p:spPr bwMode="auto">
          <a:xfrm rot="10800000" flipH="1">
            <a:off x="0" y="3210653"/>
            <a:ext cx="9144000" cy="12859"/>
          </a:xfrm>
          <a:prstGeom prst="rect">
            <a:avLst/>
          </a:prstGeom>
          <a:solidFill>
            <a:srgbClr val="77BC32"/>
          </a:solidFill>
          <a:ln w="25400">
            <a:solidFill>
              <a:schemeClr val="tx1">
                <a:alpha val="0"/>
              </a:schemeClr>
            </a:solidFill>
            <a:miter lim="800000"/>
            <a:headEnd/>
            <a:tailEnd/>
          </a:ln>
        </p:spPr>
        <p:txBody>
          <a:bodyPr lIns="0" tIns="0" rIns="0" bIns="0"/>
          <a:lstStyle/>
          <a:p>
            <a:pPr algn="ctr"/>
            <a:endParaRPr lang="en-US">
              <a:solidFill>
                <a:srgbClr val="29CA1B"/>
              </a:solidFill>
            </a:endParaRPr>
          </a:p>
        </p:txBody>
      </p:sp>
      <p:sp>
        <p:nvSpPr>
          <p:cNvPr id="4" name="Footer Placeholder 3"/>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21" name="TextBox 13"/>
          <p:cNvSpPr txBox="1">
            <a:spLocks noChangeArrowheads="1"/>
          </p:cNvSpPr>
          <p:nvPr/>
        </p:nvSpPr>
        <p:spPr bwMode="auto">
          <a:xfrm>
            <a:off x="4629750" y="3257953"/>
            <a:ext cx="1057175" cy="187894"/>
          </a:xfrm>
          <a:prstGeom prst="rect">
            <a:avLst/>
          </a:prstGeom>
          <a:solidFill>
            <a:srgbClr val="FFFFFF"/>
          </a:solidFill>
          <a:ln w="9525">
            <a:noFill/>
            <a:miter lim="800000"/>
            <a:headEnd/>
            <a:tailEnd/>
          </a:ln>
        </p:spPr>
        <p:txBody>
          <a:bodyPr lIns="274320" tIns="91440" bIns="91440" anchor="b"/>
          <a:lstStyle/>
          <a:p>
            <a:pPr marL="342900" indent="-342900" defTabSz="801688">
              <a:spcAft>
                <a:spcPts val="1200"/>
              </a:spcAft>
              <a:buClr>
                <a:schemeClr val="tx2"/>
              </a:buClr>
              <a:buFont typeface="Arial" charset="0"/>
              <a:buAutoNum type="arabicParenR"/>
            </a:pPr>
            <a:endParaRPr lang="en-US" sz="1800" dirty="0">
              <a:solidFill>
                <a:srgbClr val="000000"/>
              </a:solidFill>
            </a:endParaRPr>
          </a:p>
        </p:txBody>
      </p:sp>
      <p:pic>
        <p:nvPicPr>
          <p:cNvPr id="22" name="Picture 21" descr="xpert_trader.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5170" y="3287879"/>
            <a:ext cx="3981582" cy="1762515"/>
          </a:xfrm>
          <a:prstGeom prst="rect">
            <a:avLst/>
          </a:prstGeom>
        </p:spPr>
      </p:pic>
      <p:pic>
        <p:nvPicPr>
          <p:cNvPr id="23" name="Picture 1"/>
          <p:cNvPicPr>
            <a:picLocks noChangeAspect="1" noChangeArrowheads="1"/>
          </p:cNvPicPr>
          <p:nvPr/>
        </p:nvPicPr>
        <p:blipFill>
          <a:blip r:embed="rId3" cstate="print"/>
          <a:srcRect/>
          <a:stretch>
            <a:fillRect/>
          </a:stretch>
        </p:blipFill>
        <p:spPr bwMode="auto">
          <a:xfrm>
            <a:off x="3471997" y="3530573"/>
            <a:ext cx="1301282" cy="1003868"/>
          </a:xfrm>
          <a:prstGeom prst="rect">
            <a:avLst/>
          </a:prstGeom>
          <a:noFill/>
          <a:ln w="9525">
            <a:noFill/>
            <a:miter lim="800000"/>
            <a:headEnd/>
            <a:tailEnd/>
          </a:ln>
        </p:spPr>
      </p:pic>
    </p:spTree>
    <p:extLst>
      <p:ext uri="{BB962C8B-B14F-4D97-AF65-F5344CB8AC3E}">
        <p14:creationId xmlns:p14="http://schemas.microsoft.com/office/powerpoint/2010/main" val="2237280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23</a:t>
            </a:fld>
            <a:endParaRPr lang="en-US">
              <a:solidFill>
                <a:srgbClr val="B3B2B4"/>
              </a:solidFill>
            </a:endParaRPr>
          </a:p>
        </p:txBody>
      </p:sp>
      <p:sp>
        <p:nvSpPr>
          <p:cNvPr id="4" name="Footer Placeholder 3"/>
          <p:cNvSpPr>
            <a:spLocks noGrp="1"/>
          </p:cNvSpPr>
          <p:nvPr>
            <p:ph type="ftr" sz="quarter" idx="3"/>
          </p:nvPr>
        </p:nvSpPr>
        <p:spPr/>
        <p:txBody>
          <a:bodyPr/>
          <a:lstStyle/>
          <a:p>
            <a:r>
              <a:rPr lang="en-US"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164082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Stay engaged</a:t>
            </a:r>
            <a:endParaRPr lang="en-US" dirty="0"/>
          </a:p>
        </p:txBody>
      </p:sp>
      <p:sp>
        <p:nvSpPr>
          <p:cNvPr id="17" name="Content Placeholder 16"/>
          <p:cNvSpPr>
            <a:spLocks noGrp="1"/>
          </p:cNvSpPr>
          <p:nvPr>
            <p:ph idx="1"/>
          </p:nvPr>
        </p:nvSpPr>
        <p:spPr>
          <a:xfrm>
            <a:off x="641350" y="1302544"/>
            <a:ext cx="3836015" cy="2963926"/>
          </a:xfrm>
        </p:spPr>
        <p:txBody>
          <a:bodyPr/>
          <a:lstStyle/>
          <a:p>
            <a:pPr marL="0" indent="0">
              <a:buNone/>
            </a:pPr>
            <a:endParaRPr lang="en-US" sz="1200" dirty="0" smtClean="0">
              <a:latin typeface="+mj-lt"/>
            </a:endParaRPr>
          </a:p>
          <a:p>
            <a:pPr marL="0" indent="0">
              <a:buNone/>
            </a:pPr>
            <a:endParaRPr lang="en-US" sz="1200" dirty="0">
              <a:latin typeface="+mj-lt"/>
            </a:endParaRPr>
          </a:p>
          <a:p>
            <a:pPr marL="0" indent="0">
              <a:buNone/>
            </a:pPr>
            <a:endParaRPr lang="en-US" sz="1200" dirty="0" smtClean="0">
              <a:latin typeface="+mj-lt"/>
            </a:endParaRPr>
          </a:p>
          <a:p>
            <a:pPr marL="0" indent="0">
              <a:buNone/>
            </a:pPr>
            <a:r>
              <a:rPr lang="en-US" sz="1200" dirty="0" smtClean="0">
                <a:latin typeface="+mj-lt"/>
              </a:rPr>
              <a:t>Contact information here ….</a:t>
            </a:r>
          </a:p>
          <a:p>
            <a:pPr marL="0" indent="0">
              <a:buNone/>
            </a:pPr>
            <a:endParaRPr lang="en-US" sz="1200" dirty="0">
              <a:latin typeface="+mj-lt"/>
            </a:endParaRPr>
          </a:p>
          <a:p>
            <a:pPr marL="0" indent="0">
              <a:buNone/>
            </a:pPr>
            <a:endParaRPr lang="en-US" sz="1200" dirty="0" smtClean="0">
              <a:latin typeface="+mj-lt"/>
            </a:endParaRPr>
          </a:p>
          <a:p>
            <a:pPr marL="0" indent="0">
              <a:buNone/>
            </a:pPr>
            <a:endParaRPr lang="en-US" sz="1800" dirty="0">
              <a:solidFill>
                <a:srgbClr val="CED9DD"/>
              </a:solidFill>
              <a:latin typeface="+mj-lt"/>
              <a:ea typeface="MS PGothic" charset="0"/>
              <a:cs typeface="MS PGothic" charset="0"/>
              <a:sym typeface="Harmony Sans Light" charset="0"/>
            </a:endParaRPr>
          </a:p>
          <a:p>
            <a:pPr marL="0" indent="0">
              <a:buNone/>
            </a:pPr>
            <a:endParaRPr lang="en-US" sz="1800" dirty="0">
              <a:solidFill>
                <a:srgbClr val="CED9DD"/>
              </a:solidFill>
              <a:latin typeface="+mj-lt"/>
              <a:ea typeface="MS PGothic" charset="0"/>
              <a:cs typeface="MS PGothic" charset="0"/>
              <a:sym typeface="Harmony Sans Light" charset="0"/>
            </a:endParaRPr>
          </a:p>
          <a:p>
            <a:pPr marL="0" indent="0">
              <a:buNone/>
            </a:pPr>
            <a:endParaRPr lang="en-US" sz="1800" dirty="0">
              <a:solidFill>
                <a:srgbClr val="CED9DD"/>
              </a:solidFill>
              <a:latin typeface="+mj-lt"/>
              <a:ea typeface="MS PGothic" charset="0"/>
              <a:cs typeface="MS PGothic" charset="0"/>
              <a:sym typeface="Harmony Sans Light" charset="0"/>
            </a:endParaRPr>
          </a:p>
          <a:p>
            <a:pPr marL="0" indent="0">
              <a:buNone/>
            </a:pPr>
            <a:endParaRPr lang="en-US" sz="1800" dirty="0">
              <a:latin typeface="+mj-lt"/>
            </a:endParaRPr>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24</a:t>
            </a:fld>
            <a:endParaRPr lang="en-US">
              <a:solidFill>
                <a:srgbClr val="B3B2B4"/>
              </a:solidFill>
            </a:endParaRPr>
          </a:p>
        </p:txBody>
      </p:sp>
      <p:sp>
        <p:nvSpPr>
          <p:cNvPr id="18" name="Footer Placeholder 17"/>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Tree>
    <p:extLst>
      <p:ext uri="{BB962C8B-B14F-4D97-AF65-F5344CB8AC3E}">
        <p14:creationId xmlns:p14="http://schemas.microsoft.com/office/powerpoint/2010/main" val="194833923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ild01"/>
          <p:cNvPicPr>
            <a:picLocks noChangeAspect="1" noChangeArrowheads="1"/>
          </p:cNvPicPr>
          <p:nvPr/>
        </p:nvPicPr>
        <p:blipFill>
          <a:blip r:embed="rId2" cstate="print"/>
          <a:srcRect/>
          <a:stretch>
            <a:fillRect/>
          </a:stretch>
        </p:blipFill>
        <p:spPr bwMode="auto">
          <a:xfrm>
            <a:off x="1991009" y="867493"/>
            <a:ext cx="4932610" cy="3698174"/>
          </a:xfrm>
          <a:prstGeom prst="rect">
            <a:avLst/>
          </a:prstGeom>
          <a:noFill/>
        </p:spPr>
      </p:pic>
      <p:sp>
        <p:nvSpPr>
          <p:cNvPr id="3" name="Text Box 4"/>
          <p:cNvSpPr txBox="1">
            <a:spLocks noChangeArrowheads="1"/>
          </p:cNvSpPr>
          <p:nvPr/>
        </p:nvSpPr>
        <p:spPr bwMode="auto">
          <a:xfrm>
            <a:off x="1143000" y="4749406"/>
            <a:ext cx="6858000" cy="375047"/>
          </a:xfrm>
          <a:prstGeom prst="rect">
            <a:avLst/>
          </a:prstGeom>
          <a:solidFill>
            <a:schemeClr val="bg1"/>
          </a:solidFill>
          <a:ln w="9525">
            <a:noFill/>
            <a:miter lim="800000"/>
            <a:headEnd/>
            <a:tailEnd/>
          </a:ln>
          <a:effectLst/>
        </p:spPr>
        <p:txBody>
          <a:bodyPr lIns="81000" tIns="81000" rIns="81000" bIns="81000" anchor="ctr"/>
          <a:lstStyle/>
          <a:p>
            <a:pPr marL="133350">
              <a:spcBef>
                <a:spcPct val="50000"/>
              </a:spcBef>
            </a:pPr>
            <a:r>
              <a:rPr lang="de-DE" b="1" dirty="0" smtClean="0">
                <a:solidFill>
                  <a:srgbClr val="88C540"/>
                </a:solidFill>
              </a:rPr>
              <a:t> German Stock Exchange, Frankfurt/Main, 60‘</a:t>
            </a:r>
            <a:endParaRPr lang="de-DE" sz="1350" b="1" dirty="0">
              <a:solidFill>
                <a:srgbClr val="88C540"/>
              </a:solidFill>
            </a:endParaRPr>
          </a:p>
        </p:txBody>
      </p:sp>
      <p:sp>
        <p:nvSpPr>
          <p:cNvPr id="6" name="Title 1"/>
          <p:cNvSpPr txBox="1">
            <a:spLocks/>
          </p:cNvSpPr>
          <p:nvPr/>
        </p:nvSpPr>
        <p:spPr>
          <a:xfrm>
            <a:off x="370703" y="273844"/>
            <a:ext cx="8173223" cy="775097"/>
          </a:xfrm>
          <a:prstGeom prst="rect">
            <a:avLst/>
          </a:prstGeom>
        </p:spPr>
        <p:txBody>
          <a:bodyPr/>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r>
              <a:rPr lang="hu-HU" sz="2800" kern="0" dirty="0" smtClean="0"/>
              <a:t>Ahogyan kezdődött:</a:t>
            </a:r>
            <a:endParaRPr lang="en-US" sz="2000" kern="0" dirty="0">
              <a:solidFill>
                <a:srgbClr val="7C7B7F"/>
              </a:solidFill>
            </a:endParaRPr>
          </a:p>
        </p:txBody>
      </p:sp>
    </p:spTree>
    <p:extLst>
      <p:ext uri="{BB962C8B-B14F-4D97-AF65-F5344CB8AC3E}">
        <p14:creationId xmlns:p14="http://schemas.microsoft.com/office/powerpoint/2010/main" val="310648420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273844"/>
            <a:ext cx="8173223" cy="775097"/>
          </a:xfrm>
        </p:spPr>
        <p:txBody>
          <a:bodyPr/>
          <a:lstStyle/>
          <a:p>
            <a:r>
              <a:rPr lang="hu-HU" sz="2800" dirty="0" smtClean="0"/>
              <a:t>A kereskedők hatékonyságát befolyásoló tényezők</a:t>
            </a:r>
            <a:r>
              <a:rPr lang="en-US" dirty="0" smtClean="0"/>
              <a:t/>
            </a:r>
            <a:br>
              <a:rPr lang="en-US" dirty="0" smtClean="0"/>
            </a:br>
            <a:r>
              <a:rPr lang="hu-HU" sz="2000" dirty="0" smtClean="0">
                <a:solidFill>
                  <a:srgbClr val="7C7B7F"/>
                </a:solidFill>
              </a:rPr>
              <a:t>„az azonnali/kritikus idejű kommunikáció kihívásai”</a:t>
            </a:r>
            <a:endParaRPr lang="en-US" sz="2000" dirty="0">
              <a:solidFill>
                <a:srgbClr val="7C7B7F"/>
              </a:solidFill>
            </a:endParaRPr>
          </a:p>
        </p:txBody>
      </p:sp>
      <p:sp>
        <p:nvSpPr>
          <p:cNvPr id="44" name="Rectangle 37"/>
          <p:cNvSpPr>
            <a:spLocks noChangeArrowheads="1"/>
          </p:cNvSpPr>
          <p:nvPr/>
        </p:nvSpPr>
        <p:spPr bwMode="auto">
          <a:xfrm>
            <a:off x="5105400" y="1669268"/>
            <a:ext cx="3200400"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nchorCtr="1"/>
          <a:lstStyle/>
          <a:p>
            <a:pPr algn="ctr">
              <a:spcAft>
                <a:spcPts val="900"/>
              </a:spcAft>
            </a:pPr>
            <a:r>
              <a:rPr lang="hu-HU" sz="1600" dirty="0" smtClean="0">
                <a:solidFill>
                  <a:srgbClr val="202628"/>
                </a:solidFill>
              </a:rPr>
              <a:t>Komplex kezelői felület</a:t>
            </a:r>
            <a:r>
              <a:rPr lang="en-US" sz="1600" dirty="0" smtClean="0">
                <a:solidFill>
                  <a:srgbClr val="202628"/>
                </a:solidFill>
              </a:rPr>
              <a:t>    </a:t>
            </a:r>
            <a:endParaRPr lang="en-US" sz="1600" dirty="0">
              <a:solidFill>
                <a:srgbClr val="202628"/>
              </a:solidFill>
            </a:endParaRPr>
          </a:p>
          <a:p>
            <a:pPr algn="ctr">
              <a:spcAft>
                <a:spcPts val="900"/>
              </a:spcAft>
            </a:pPr>
            <a:r>
              <a:rPr lang="en-US" sz="1600" dirty="0" smtClean="0">
                <a:solidFill>
                  <a:srgbClr val="202628"/>
                </a:solidFill>
              </a:rPr>
              <a:t>Multi-mod</a:t>
            </a:r>
            <a:r>
              <a:rPr lang="hu-HU" sz="1600" dirty="0" err="1" smtClean="0">
                <a:solidFill>
                  <a:srgbClr val="202628"/>
                </a:solidFill>
              </a:rPr>
              <a:t>ális</a:t>
            </a:r>
            <a:r>
              <a:rPr lang="hu-HU" sz="1600" dirty="0" smtClean="0">
                <a:solidFill>
                  <a:srgbClr val="202628"/>
                </a:solidFill>
              </a:rPr>
              <a:t> kommunikáció</a:t>
            </a:r>
            <a:endParaRPr lang="en-US" sz="1600" dirty="0">
              <a:solidFill>
                <a:srgbClr val="202628"/>
              </a:solidFill>
            </a:endParaRPr>
          </a:p>
          <a:p>
            <a:pPr algn="ctr">
              <a:spcAft>
                <a:spcPts val="900"/>
              </a:spcAft>
            </a:pPr>
            <a:r>
              <a:rPr lang="en-US" sz="1600" dirty="0">
                <a:solidFill>
                  <a:srgbClr val="202628"/>
                </a:solidFill>
              </a:rPr>
              <a:t>Desk top </a:t>
            </a:r>
            <a:r>
              <a:rPr lang="hu-HU" sz="1600" dirty="0" smtClean="0">
                <a:solidFill>
                  <a:srgbClr val="202628"/>
                </a:solidFill>
              </a:rPr>
              <a:t>„túlterhelés”</a:t>
            </a:r>
            <a:endParaRPr lang="en-US" sz="1600" dirty="0">
              <a:solidFill>
                <a:srgbClr val="202628"/>
              </a:solidFill>
            </a:endParaRPr>
          </a:p>
          <a:p>
            <a:pPr algn="ctr">
              <a:spcAft>
                <a:spcPts val="900"/>
              </a:spcAft>
            </a:pPr>
            <a:r>
              <a:rPr lang="hu-HU" sz="1600" dirty="0" smtClean="0">
                <a:solidFill>
                  <a:srgbClr val="202628"/>
                </a:solidFill>
              </a:rPr>
              <a:t>Nem megfelelő alkalmazás integráció és nem egységes kommunikációs alkalmazások</a:t>
            </a:r>
            <a:endParaRPr lang="en-US" sz="1600" dirty="0">
              <a:solidFill>
                <a:srgbClr val="202628"/>
              </a:solidFill>
            </a:endParaRPr>
          </a:p>
          <a:p>
            <a:pPr algn="ctr">
              <a:spcAft>
                <a:spcPts val="900"/>
              </a:spcAft>
            </a:pPr>
            <a:r>
              <a:rPr lang="hu-HU" sz="1600" dirty="0" smtClean="0">
                <a:solidFill>
                  <a:srgbClr val="202628"/>
                </a:solidFill>
              </a:rPr>
              <a:t>„Erőből” kikényszerített „standard” megoldások</a:t>
            </a:r>
            <a:endParaRPr lang="en-US" sz="1600" dirty="0">
              <a:solidFill>
                <a:srgbClr val="202628"/>
              </a:solidFill>
            </a:endParaRPr>
          </a:p>
        </p:txBody>
      </p:sp>
      <p:sp>
        <p:nvSpPr>
          <p:cNvPr id="46" name="AutoShape 3"/>
          <p:cNvSpPr>
            <a:spLocks noChangeAspect="1" noChangeArrowheads="1"/>
          </p:cNvSpPr>
          <p:nvPr/>
        </p:nvSpPr>
        <p:spPr bwMode="auto">
          <a:xfrm>
            <a:off x="871538" y="2000251"/>
            <a:ext cx="3302529" cy="1975116"/>
          </a:xfrm>
          <a:prstGeom prst="rect">
            <a:avLst/>
          </a:prstGeom>
          <a:noFill/>
          <a:ln w="9525">
            <a:noFill/>
            <a:miter lim="800000"/>
            <a:headEnd/>
            <a:tailEnd/>
          </a:ln>
        </p:spPr>
        <p:txBody>
          <a:bodyPr lIns="0" tIns="0" rIns="0" bIns="0" anchor="ctr"/>
          <a:lstStyle/>
          <a:p>
            <a:pPr>
              <a:spcBef>
                <a:spcPts val="267"/>
              </a:spcBef>
              <a:buClr>
                <a:srgbClr val="73AFB6"/>
              </a:buClr>
              <a:defRPr/>
            </a:pPr>
            <a:r>
              <a:rPr lang="hu-HU" dirty="0" smtClean="0">
                <a:solidFill>
                  <a:srgbClr val="202628"/>
                </a:solidFill>
                <a:latin typeface="+mj-lt"/>
                <a:ea typeface="ＭＳ Ｐゴシック" charset="0"/>
                <a:cs typeface="+mn-cs"/>
              </a:rPr>
              <a:t>Kapcsolatban lenni és együttműködni extrém nagy számú forrással, csapattal és szakértővel</a:t>
            </a:r>
          </a:p>
          <a:p>
            <a:pPr>
              <a:spcBef>
                <a:spcPts val="267"/>
              </a:spcBef>
              <a:buClr>
                <a:srgbClr val="73AFB6"/>
              </a:buClr>
              <a:defRPr/>
            </a:pPr>
            <a:endParaRPr lang="en-US" dirty="0">
              <a:solidFill>
                <a:srgbClr val="202628"/>
              </a:solidFill>
              <a:latin typeface="+mj-lt"/>
              <a:ea typeface="ＭＳ Ｐゴシック" charset="0"/>
              <a:cs typeface="+mn-cs"/>
            </a:endParaRPr>
          </a:p>
          <a:p>
            <a:pPr>
              <a:spcBef>
                <a:spcPts val="267"/>
              </a:spcBef>
              <a:buClr>
                <a:srgbClr val="73AFB6"/>
              </a:buClr>
              <a:defRPr/>
            </a:pPr>
            <a:r>
              <a:rPr lang="hu-HU" b="1" dirty="0" smtClean="0">
                <a:solidFill>
                  <a:srgbClr val="202628"/>
                </a:solidFill>
                <a:latin typeface="+mj-lt"/>
                <a:ea typeface="ＭＳ Ｐゴシック" charset="0"/>
                <a:cs typeface="+mn-cs"/>
              </a:rPr>
              <a:t>A kritikus idejű döntésekhez megbízható és biztonságos kommunikációs kapcsolatokra van szükség</a:t>
            </a:r>
            <a:endParaRPr lang="en-US" b="1" dirty="0">
              <a:solidFill>
                <a:srgbClr val="202628"/>
              </a:solidFill>
              <a:latin typeface="+mj-lt"/>
              <a:ea typeface="ＭＳ Ｐゴシック" charset="0"/>
              <a:cs typeface="+mn-cs"/>
            </a:endParaRPr>
          </a:p>
          <a:p>
            <a:pPr>
              <a:spcBef>
                <a:spcPts val="267"/>
              </a:spcBef>
              <a:buClr>
                <a:srgbClr val="73AFB6"/>
              </a:buClr>
              <a:defRPr/>
            </a:pPr>
            <a:endParaRPr lang="en-US" dirty="0">
              <a:solidFill>
                <a:srgbClr val="202628"/>
              </a:solidFill>
              <a:latin typeface="+mj-lt"/>
              <a:ea typeface="ＭＳ Ｐゴシック" charset="0"/>
              <a:cs typeface="+mn-cs"/>
            </a:endParaRPr>
          </a:p>
          <a:p>
            <a:pPr>
              <a:spcBef>
                <a:spcPts val="267"/>
              </a:spcBef>
              <a:buClr>
                <a:srgbClr val="73AFB6"/>
              </a:buClr>
              <a:defRPr/>
            </a:pPr>
            <a:r>
              <a:rPr lang="hu-HU" dirty="0" smtClean="0">
                <a:solidFill>
                  <a:srgbClr val="202628"/>
                </a:solidFill>
                <a:latin typeface="+mj-lt"/>
                <a:ea typeface="ＭＳ Ｐゴシック" charset="0"/>
                <a:cs typeface="+mn-cs"/>
              </a:rPr>
              <a:t>Mindezt úgy, hogy közben teljesülnek a szabályozói és megfelelőségi kritériumok is.</a:t>
            </a:r>
            <a:endParaRPr lang="en-US" b="1" dirty="0">
              <a:solidFill>
                <a:srgbClr val="202628"/>
              </a:solidFill>
              <a:latin typeface="+mj-lt"/>
              <a:ea typeface="ＭＳ Ｐゴシック" charset="0"/>
              <a:cs typeface="+mn-cs"/>
            </a:endParaRPr>
          </a:p>
        </p:txBody>
      </p:sp>
      <p:cxnSp>
        <p:nvCxnSpPr>
          <p:cNvPr id="47" name="Straight Connector 46"/>
          <p:cNvCxnSpPr/>
          <p:nvPr/>
        </p:nvCxnSpPr>
        <p:spPr>
          <a:xfrm>
            <a:off x="4610100" y="1441902"/>
            <a:ext cx="0" cy="3222645"/>
          </a:xfrm>
          <a:prstGeom prst="line">
            <a:avLst/>
          </a:prstGeom>
          <a:ln w="9525"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email"/>
          <a:stretch>
            <a:fillRect/>
          </a:stretch>
        </p:blipFill>
        <p:spPr>
          <a:xfrm>
            <a:off x="6029084" y="1342625"/>
            <a:ext cx="1353032" cy="650496"/>
          </a:xfrm>
          <a:prstGeom prst="rect">
            <a:avLst/>
          </a:prstGeom>
        </p:spPr>
      </p:pic>
    </p:spTree>
    <p:extLst>
      <p:ext uri="{BB962C8B-B14F-4D97-AF65-F5344CB8AC3E}">
        <p14:creationId xmlns:p14="http://schemas.microsoft.com/office/powerpoint/2010/main" val="34614081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44575"/>
            <a:ext cx="9144000"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38100"/>
            <a:ext cx="91440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cstate="email"/>
          <a:srcRect b="4402"/>
          <a:stretch>
            <a:fillRect/>
          </a:stretch>
        </p:blipFill>
        <p:spPr>
          <a:xfrm>
            <a:off x="3289033" y="533400"/>
            <a:ext cx="5854967" cy="2047098"/>
          </a:xfrm>
          <a:prstGeom prst="rect">
            <a:avLst/>
          </a:prstGeom>
          <a:ln>
            <a:noFill/>
          </a:ln>
        </p:spPr>
      </p:pic>
      <p:sp>
        <p:nvSpPr>
          <p:cNvPr id="10" name="Rectangle 9"/>
          <p:cNvSpPr/>
          <p:nvPr/>
        </p:nvSpPr>
        <p:spPr>
          <a:xfrm>
            <a:off x="0" y="3187700"/>
            <a:ext cx="9144000" cy="195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64" name="Rectangle 4"/>
          <p:cNvSpPr>
            <a:spLocks/>
          </p:cNvSpPr>
          <p:nvPr/>
        </p:nvSpPr>
        <p:spPr bwMode="auto">
          <a:xfrm>
            <a:off x="538877" y="3260216"/>
            <a:ext cx="8355740" cy="181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numCol="3" spcCol="360000"/>
          <a:lstStyle/>
          <a:p>
            <a:pPr marL="180975" indent="-180975">
              <a:spcBef>
                <a:spcPts val="0"/>
              </a:spcBef>
              <a:spcAft>
                <a:spcPts val="1200"/>
              </a:spcAft>
              <a:buFont typeface="Arial" pitchFamily="34" charset="0"/>
              <a:buChar char="•"/>
              <a:defRPr/>
            </a:pPr>
            <a:r>
              <a:rPr lang="en-US" sz="1600" dirty="0">
                <a:solidFill>
                  <a:schemeClr val="bg1"/>
                </a:solidFill>
                <a:latin typeface="Arial"/>
                <a:ea typeface="ＭＳ Ｐゴシック" charset="0"/>
                <a:cs typeface="Harmony Sans Light"/>
                <a:sym typeface="Harmony Sans Light" charset="0"/>
              </a:rPr>
              <a:t>Standard </a:t>
            </a:r>
            <a:r>
              <a:rPr lang="hu-HU" sz="1600" dirty="0" smtClean="0">
                <a:solidFill>
                  <a:schemeClr val="bg1"/>
                </a:solidFill>
                <a:latin typeface="Arial"/>
                <a:ea typeface="ＭＳ Ｐゴシック" charset="0"/>
                <a:cs typeface="Harmony Sans Light"/>
                <a:sym typeface="Harmony Sans Light" charset="0"/>
              </a:rPr>
              <a:t>asztali készülékek nem megfelelőek</a:t>
            </a:r>
            <a:endParaRPr lang="en-US" sz="1600" dirty="0">
              <a:solidFill>
                <a:schemeClr val="bg1"/>
              </a:solidFill>
              <a:latin typeface="Arial"/>
              <a:ea typeface="ＭＳ Ｐゴシック" charset="0"/>
              <a:cs typeface="Harmony Sans Light"/>
              <a:sym typeface="Harmony Sans Light" charset="0"/>
            </a:endParaRPr>
          </a:p>
          <a:p>
            <a:pPr marL="180975" indent="-180975">
              <a:spcBef>
                <a:spcPts val="0"/>
              </a:spcBef>
              <a:spcAft>
                <a:spcPts val="1200"/>
              </a:spcAft>
              <a:buFont typeface="Arial" pitchFamily="34" charset="0"/>
              <a:buChar char="•"/>
              <a:defRPr/>
            </a:pPr>
            <a:r>
              <a:rPr lang="hu-HU" sz="1600" dirty="0" smtClean="0">
                <a:solidFill>
                  <a:schemeClr val="bg1"/>
                </a:solidFill>
                <a:latin typeface="Arial"/>
                <a:ea typeface="ＭＳ Ｐゴシック" charset="0"/>
                <a:cs typeface="Harmony Sans Light"/>
                <a:sym typeface="Harmony Sans Light" charset="0"/>
              </a:rPr>
              <a:t>A kínált alkalmazásoknak integrálódniuk kell a stratégiai nagyvállalati megoldásokhoz</a:t>
            </a:r>
            <a:endParaRPr lang="en-US" sz="1600" dirty="0" smtClean="0">
              <a:solidFill>
                <a:schemeClr val="bg1"/>
              </a:solidFill>
              <a:latin typeface="Arial"/>
              <a:ea typeface="ＭＳ Ｐゴシック" charset="0"/>
              <a:cs typeface="Harmony Sans Light"/>
              <a:sym typeface="Harmony Sans Light" charset="0"/>
            </a:endParaRPr>
          </a:p>
          <a:p>
            <a:pPr marL="180975" indent="-180975">
              <a:spcBef>
                <a:spcPts val="0"/>
              </a:spcBef>
              <a:spcAft>
                <a:spcPts val="1200"/>
              </a:spcAft>
              <a:buFont typeface="Arial" pitchFamily="34" charset="0"/>
              <a:buChar char="•"/>
              <a:defRPr/>
            </a:pPr>
            <a:r>
              <a:rPr lang="hu-HU" sz="1600" dirty="0" smtClean="0">
                <a:solidFill>
                  <a:schemeClr val="bg1"/>
                </a:solidFill>
                <a:latin typeface="Arial"/>
                <a:ea typeface="ＭＳ Ｐゴシック" charset="0"/>
                <a:cs typeface="Harmony Sans Light"/>
                <a:sym typeface="Harmony Sans Light" charset="0"/>
              </a:rPr>
              <a:t>A szükséges </a:t>
            </a:r>
            <a:r>
              <a:rPr lang="hu-HU" sz="1600" dirty="0" err="1" smtClean="0">
                <a:solidFill>
                  <a:schemeClr val="bg1"/>
                </a:solidFill>
                <a:latin typeface="Arial"/>
                <a:ea typeface="ＭＳ Ｐゴシック" charset="0"/>
                <a:cs typeface="Harmony Sans Light"/>
                <a:sym typeface="Harmony Sans Light" charset="0"/>
              </a:rPr>
              <a:t>telekom</a:t>
            </a:r>
            <a:r>
              <a:rPr lang="hu-HU" sz="1600" dirty="0" smtClean="0">
                <a:solidFill>
                  <a:schemeClr val="bg1"/>
                </a:solidFill>
                <a:latin typeface="Arial"/>
                <a:ea typeface="ＭＳ Ｐゴシック" charset="0"/>
                <a:cs typeface="Harmony Sans Light"/>
                <a:sym typeface="Harmony Sans Light" charset="0"/>
              </a:rPr>
              <a:t> infrastruktúra specializált, komplex és költséges</a:t>
            </a:r>
            <a:endParaRPr lang="en-US" sz="1600" dirty="0" smtClean="0">
              <a:solidFill>
                <a:schemeClr val="bg1"/>
              </a:solidFill>
              <a:latin typeface="Arial"/>
              <a:ea typeface="ＭＳ Ｐゴシック" charset="0"/>
              <a:cs typeface="Harmony Sans Light"/>
              <a:sym typeface="Harmony Sans Light" charset="0"/>
            </a:endParaRPr>
          </a:p>
          <a:p>
            <a:pPr marL="180975" indent="-180975">
              <a:spcBef>
                <a:spcPts val="0"/>
              </a:spcBef>
              <a:spcAft>
                <a:spcPts val="1200"/>
              </a:spcAft>
              <a:buFont typeface="Arial" pitchFamily="34" charset="0"/>
              <a:buChar char="•"/>
              <a:defRPr/>
            </a:pPr>
            <a:r>
              <a:rPr lang="hu-HU" sz="1600" dirty="0" smtClean="0">
                <a:solidFill>
                  <a:schemeClr val="bg1"/>
                </a:solidFill>
                <a:latin typeface="Arial"/>
                <a:ea typeface="ＭＳ Ｐゴシック" charset="0"/>
                <a:cs typeface="Harmony Sans Light"/>
                <a:sym typeface="Harmony Sans Light" charset="0"/>
              </a:rPr>
              <a:t>Tartalmaznia kell a kereskedők által elvárt speciális funkciókat</a:t>
            </a:r>
          </a:p>
          <a:p>
            <a:pPr marL="180975" indent="-180975">
              <a:spcBef>
                <a:spcPts val="0"/>
              </a:spcBef>
              <a:spcAft>
                <a:spcPts val="1200"/>
              </a:spcAft>
              <a:buFont typeface="Arial" pitchFamily="34" charset="0"/>
              <a:buChar char="•"/>
              <a:defRPr/>
            </a:pPr>
            <a:r>
              <a:rPr lang="hu-HU" sz="1600" dirty="0" smtClean="0">
                <a:solidFill>
                  <a:schemeClr val="bg1"/>
                </a:solidFill>
                <a:latin typeface="Arial"/>
                <a:ea typeface="ＭＳ Ｐゴシック" charset="0"/>
                <a:cs typeface="Harmony Sans Light"/>
                <a:sym typeface="Harmony Sans Light" charset="0"/>
              </a:rPr>
              <a:t>A biztonság és szabályozóknak történő megfelelés kulcsfontosságú és sérthetetlen</a:t>
            </a:r>
            <a:endParaRPr lang="en-US" sz="1600" b="1" dirty="0">
              <a:solidFill>
                <a:schemeClr val="bg1"/>
              </a:solidFill>
              <a:latin typeface="Arial"/>
              <a:ea typeface="ＭＳ Ｐゴシック" charset="0"/>
              <a:cs typeface="Harmony Sans Light"/>
              <a:sym typeface="Harmony Sans Light" charset="0"/>
            </a:endParaRPr>
          </a:p>
        </p:txBody>
      </p:sp>
      <p:sp>
        <p:nvSpPr>
          <p:cNvPr id="8" name="Rectangle 7"/>
          <p:cNvSpPr/>
          <p:nvPr/>
        </p:nvSpPr>
        <p:spPr>
          <a:xfrm>
            <a:off x="380733" y="473074"/>
            <a:ext cx="2908300" cy="861375"/>
          </a:xfrm>
          <a:prstGeom prst="rect">
            <a:avLst/>
          </a:prstGeom>
          <a:noFill/>
        </p:spPr>
        <p:txBody>
          <a:bodyPr wrap="square" lIns="180000" tIns="180000" rIns="180000">
            <a:noAutofit/>
          </a:bodyPr>
          <a:lstStyle/>
          <a:p>
            <a:r>
              <a:rPr lang="hu-HU" sz="2000" b="1" dirty="0" smtClean="0"/>
              <a:t>A kereskedőknek kritikus idejű, többcsatornás kommunikációra </a:t>
            </a:r>
            <a:r>
              <a:rPr lang="hu-HU" sz="2000" b="1" i="1" dirty="0" smtClean="0">
                <a:solidFill>
                  <a:schemeClr val="accent2">
                    <a:lumMod val="60000"/>
                    <a:lumOff val="40000"/>
                  </a:schemeClr>
                </a:solidFill>
              </a:rPr>
              <a:t>tervezett</a:t>
            </a:r>
            <a:r>
              <a:rPr lang="hu-HU" sz="2000" b="1" dirty="0" smtClean="0"/>
              <a:t> megoldásra van szükségük</a:t>
            </a:r>
            <a:endParaRPr lang="en-US" sz="2000" b="1" dirty="0">
              <a:latin typeface="Arial"/>
              <a:ea typeface="ＭＳ Ｐゴシック" charset="0"/>
              <a:cs typeface="Harmony Sans Light"/>
              <a:sym typeface="Harmony Sans Light" charset="0"/>
            </a:endParaRPr>
          </a:p>
        </p:txBody>
      </p:sp>
      <p:sp>
        <p:nvSpPr>
          <p:cNvPr id="11" name="Rectangle 10"/>
          <p:cNvSpPr/>
          <p:nvPr/>
        </p:nvSpPr>
        <p:spPr>
          <a:xfrm>
            <a:off x="0" y="3022599"/>
            <a:ext cx="9144000" cy="10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67329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43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5"/>
          <p:cNvSpPr txBox="1">
            <a:spLocks noChangeArrowheads="1"/>
          </p:cNvSpPr>
          <p:nvPr/>
        </p:nvSpPr>
        <p:spPr>
          <a:xfrm>
            <a:off x="640823" y="3155363"/>
            <a:ext cx="7992814" cy="1667469"/>
          </a:xfrm>
          <a:prstGeom prst="rect">
            <a:avLst/>
          </a:prstGeom>
        </p:spPr>
        <p:txBody>
          <a:bodyPr anchor="ctr"/>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marL="71438" indent="0">
              <a:lnSpc>
                <a:spcPct val="110000"/>
              </a:lnSpc>
              <a:spcBef>
                <a:spcPts val="1200"/>
              </a:spcBef>
            </a:pPr>
            <a:r>
              <a:rPr lang="hu-HU" sz="1600" dirty="0" smtClean="0">
                <a:solidFill>
                  <a:schemeClr val="tx1"/>
                </a:solidFill>
              </a:rPr>
              <a:t>Az </a:t>
            </a:r>
            <a:r>
              <a:rPr lang="en-CA" sz="1600" dirty="0" smtClean="0">
                <a:solidFill>
                  <a:schemeClr val="tx1"/>
                </a:solidFill>
              </a:rPr>
              <a:t>OpenScape </a:t>
            </a:r>
            <a:r>
              <a:rPr lang="en-CA" sz="1600" dirty="0" err="1">
                <a:solidFill>
                  <a:schemeClr val="tx1"/>
                </a:solidFill>
              </a:rPr>
              <a:t>Xpert</a:t>
            </a:r>
            <a:r>
              <a:rPr lang="en-CA" sz="1600" dirty="0">
                <a:solidFill>
                  <a:schemeClr val="tx1"/>
                </a:solidFill>
              </a:rPr>
              <a:t> </a:t>
            </a:r>
            <a:r>
              <a:rPr lang="hu-HU" sz="1600" dirty="0" smtClean="0">
                <a:solidFill>
                  <a:schemeClr val="tx1"/>
                </a:solidFill>
              </a:rPr>
              <a:t>egy</a:t>
            </a:r>
            <a:r>
              <a:rPr lang="en-CA" sz="1600" dirty="0" smtClean="0">
                <a:solidFill>
                  <a:schemeClr val="tx1"/>
                </a:solidFill>
              </a:rPr>
              <a:t> </a:t>
            </a:r>
            <a:r>
              <a:rPr lang="en-CA" sz="1600" b="1" dirty="0" err="1" smtClean="0">
                <a:solidFill>
                  <a:srgbClr val="88C540"/>
                </a:solidFill>
              </a:rPr>
              <a:t>robus</a:t>
            </a:r>
            <a:r>
              <a:rPr lang="hu-HU" sz="1600" b="1" dirty="0" err="1" smtClean="0">
                <a:solidFill>
                  <a:srgbClr val="88C540"/>
                </a:solidFill>
              </a:rPr>
              <a:t>ztus</a:t>
            </a:r>
            <a:r>
              <a:rPr lang="hu-HU" sz="1600" b="1" dirty="0" smtClean="0">
                <a:solidFill>
                  <a:srgbClr val="88C540"/>
                </a:solidFill>
              </a:rPr>
              <a:t>, többcsatornás kommunikációs megoldás</a:t>
            </a:r>
            <a:r>
              <a:rPr lang="en-CA" sz="1600" b="1" dirty="0" smtClean="0">
                <a:solidFill>
                  <a:srgbClr val="88C540"/>
                </a:solidFill>
              </a:rPr>
              <a:t>  </a:t>
            </a:r>
            <a:r>
              <a:rPr lang="hu-HU" sz="1600" b="1" dirty="0" smtClean="0">
                <a:solidFill>
                  <a:srgbClr val="88C540"/>
                </a:solidFill>
              </a:rPr>
              <a:t> </a:t>
            </a:r>
            <a:r>
              <a:rPr lang="hu-HU" sz="1600" dirty="0" smtClean="0">
                <a:solidFill>
                  <a:schemeClr val="tx1"/>
                </a:solidFill>
              </a:rPr>
              <a:t>kereskedők számára, mely növeli a felhasználó hatékonyságát, miközben csökkenti a költséget, úgy hogy közben nem sérti a biztonság, megbízhatóság és megfelelőség iránt támasztott követelményeket</a:t>
            </a:r>
            <a:endParaRPr lang="en-CA" sz="1600" dirty="0" smtClean="0">
              <a:solidFill>
                <a:schemeClr val="tx1"/>
              </a:solidFill>
            </a:endParaRPr>
          </a:p>
        </p:txBody>
      </p:sp>
      <p:sp>
        <p:nvSpPr>
          <p:cNvPr id="13" name="Slide Number Placeholder 3"/>
          <p:cNvSpPr txBox="1">
            <a:spLocks/>
          </p:cNvSpPr>
          <p:nvPr/>
        </p:nvSpPr>
        <p:spPr>
          <a:xfrm>
            <a:off x="7010400" y="4857750"/>
            <a:ext cx="1676400" cy="157163"/>
          </a:xfrm>
          <a:prstGeom prst="rect">
            <a:avLst/>
          </a:prstGeom>
        </p:spPr>
        <p:txBody>
          <a:bodyPr rIns="0"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8035AC74-F940-4952-865C-B58E7B5B9784}" type="slidenum">
              <a:rPr lang="en-US" sz="1200" smtClean="0">
                <a:solidFill>
                  <a:srgbClr val="ACADAE"/>
                </a:solidFill>
              </a:rPr>
              <a:pPr algn="r"/>
              <a:t>6</a:t>
            </a:fld>
            <a:endParaRPr lang="en-US" sz="1200" dirty="0">
              <a:solidFill>
                <a:srgbClr val="ACADAE"/>
              </a:solidFill>
            </a:endParaRPr>
          </a:p>
        </p:txBody>
      </p:sp>
      <p:sp>
        <p:nvSpPr>
          <p:cNvPr id="14" name="Rectangle 5"/>
          <p:cNvSpPr txBox="1">
            <a:spLocks noChangeArrowheads="1"/>
          </p:cNvSpPr>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defPPr>
              <a:defRPr lang="en-US"/>
            </a:defPPr>
            <a:lvl1pPr algn="l" rtl="0" fontAlgn="base">
              <a:spcBef>
                <a:spcPct val="0"/>
              </a:spcBef>
              <a:spcAft>
                <a:spcPct val="0"/>
              </a:spcAft>
              <a:defRPr sz="600"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Unify GmbH &amp; Co. KG 2015. All rights reserved.</a:t>
            </a:r>
            <a:endParaRPr lang="en-US" dirty="0"/>
          </a:p>
        </p:txBody>
      </p:sp>
      <p:sp>
        <p:nvSpPr>
          <p:cNvPr id="2" name="Footer Placeholder 1"/>
          <p:cNvSpPr>
            <a:spLocks noGrp="1"/>
          </p:cNvSpPr>
          <p:nvPr>
            <p:ph type="ftr" sz="quarter" idx="3"/>
          </p:nvPr>
        </p:nvSpPr>
        <p:spPr/>
        <p:txBody>
          <a:bodyPr/>
          <a:lstStyle/>
          <a:p>
            <a:r>
              <a:rPr lang="en-US" dirty="0" smtClean="0"/>
              <a:t>Copyright © Unify GmbH &amp; Co. KG 2015. All rights reserved.</a:t>
            </a:r>
          </a:p>
        </p:txBody>
      </p:sp>
      <p:sp>
        <p:nvSpPr>
          <p:cNvPr id="4" name="Slide Number Placeholder 3"/>
          <p:cNvSpPr>
            <a:spLocks noGrp="1"/>
          </p:cNvSpPr>
          <p:nvPr>
            <p:ph type="sldNum" sz="quarter" idx="4"/>
          </p:nvPr>
        </p:nvSpPr>
        <p:spPr/>
        <p:txBody>
          <a:bodyPr/>
          <a:lstStyle/>
          <a:p>
            <a:fld id="{000506CD-ABDB-4D9A-894D-8E0536EE74C0}" type="slidenum">
              <a:rPr lang="en-US" smtClean="0"/>
              <a:pPr/>
              <a:t>6</a:t>
            </a:fld>
            <a:endParaRPr lang="en-US" dirty="0"/>
          </a:p>
        </p:txBody>
      </p:sp>
      <p:sp>
        <p:nvSpPr>
          <p:cNvPr id="3" name="Rectangle 2"/>
          <p:cNvSpPr/>
          <p:nvPr/>
        </p:nvSpPr>
        <p:spPr>
          <a:xfrm>
            <a:off x="640823" y="742905"/>
            <a:ext cx="2337631" cy="2228302"/>
          </a:xfrm>
          <a:prstGeom prst="rect">
            <a:avLst/>
          </a:prstGeom>
        </p:spPr>
        <p:txBody>
          <a:bodyPr wrap="square">
            <a:spAutoFit/>
          </a:bodyPr>
          <a:lstStyle/>
          <a:p>
            <a:pPr marL="71438" indent="0">
              <a:lnSpc>
                <a:spcPct val="110000"/>
              </a:lnSpc>
              <a:spcBef>
                <a:spcPts val="1200"/>
              </a:spcBef>
            </a:pPr>
            <a:r>
              <a:rPr lang="hu-HU" b="1" dirty="0" smtClean="0">
                <a:solidFill>
                  <a:srgbClr val="88C540"/>
                </a:solidFill>
              </a:rPr>
              <a:t>Nagyteljesítményű</a:t>
            </a:r>
            <a:endParaRPr lang="en-CA" b="1" dirty="0" smtClean="0">
              <a:solidFill>
                <a:srgbClr val="88C540"/>
              </a:solidFill>
            </a:endParaRPr>
          </a:p>
          <a:p>
            <a:pPr marL="71438" indent="0">
              <a:lnSpc>
                <a:spcPct val="110000"/>
              </a:lnSpc>
              <a:spcBef>
                <a:spcPts val="1200"/>
              </a:spcBef>
            </a:pPr>
            <a:r>
              <a:rPr lang="hu-HU" b="1" dirty="0" smtClean="0">
                <a:solidFill>
                  <a:srgbClr val="88C540"/>
                </a:solidFill>
              </a:rPr>
              <a:t>Egyszerűen használható</a:t>
            </a:r>
            <a:r>
              <a:rPr lang="en-CA" b="1" dirty="0" smtClean="0">
                <a:solidFill>
                  <a:srgbClr val="88C540"/>
                </a:solidFill>
              </a:rPr>
              <a:t>. </a:t>
            </a:r>
          </a:p>
          <a:p>
            <a:pPr marL="71438" indent="0">
              <a:lnSpc>
                <a:spcPct val="110000"/>
              </a:lnSpc>
              <a:spcBef>
                <a:spcPts val="1200"/>
              </a:spcBef>
            </a:pPr>
            <a:r>
              <a:rPr lang="hu-HU" b="1" dirty="0" smtClean="0">
                <a:solidFill>
                  <a:srgbClr val="88C540"/>
                </a:solidFill>
              </a:rPr>
              <a:t>Nyitott, hogy igényeikhez illeszthető legyen</a:t>
            </a:r>
            <a:r>
              <a:rPr lang="en-CA" b="1" dirty="0" smtClean="0">
                <a:solidFill>
                  <a:srgbClr val="88C540"/>
                </a:solidFill>
              </a:rPr>
              <a:t>.</a:t>
            </a:r>
            <a:endParaRPr lang="en-US" b="1" dirty="0">
              <a:solidFill>
                <a:srgbClr val="88C540"/>
              </a:solidFill>
            </a:endParaRPr>
          </a:p>
        </p:txBody>
      </p:sp>
      <p:sp>
        <p:nvSpPr>
          <p:cNvPr id="20" name="Rectangle 5"/>
          <p:cNvSpPr>
            <a:spLocks/>
          </p:cNvSpPr>
          <p:nvPr/>
        </p:nvSpPr>
        <p:spPr bwMode="auto">
          <a:xfrm rot="10800000" flipH="1">
            <a:off x="0" y="3136668"/>
            <a:ext cx="9144000" cy="12859"/>
          </a:xfrm>
          <a:prstGeom prst="rect">
            <a:avLst/>
          </a:prstGeom>
          <a:solidFill>
            <a:srgbClr val="77BC32"/>
          </a:solidFill>
          <a:ln w="25400">
            <a:solidFill>
              <a:schemeClr val="tx1">
                <a:alpha val="0"/>
              </a:schemeClr>
            </a:solidFill>
            <a:miter lim="800000"/>
            <a:headEnd/>
            <a:tailEnd/>
          </a:ln>
        </p:spPr>
        <p:txBody>
          <a:bodyPr lIns="0" tIns="0" rIns="0" bIns="0"/>
          <a:lstStyle/>
          <a:p>
            <a:pPr algn="ctr"/>
            <a:endParaRPr lang="en-US">
              <a:solidFill>
                <a:srgbClr val="29CA1B"/>
              </a:solidFill>
            </a:endParaRPr>
          </a:p>
        </p:txBody>
      </p:sp>
      <p:sp>
        <p:nvSpPr>
          <p:cNvPr id="11" name="Rectangle 10"/>
          <p:cNvSpPr/>
          <p:nvPr/>
        </p:nvSpPr>
        <p:spPr>
          <a:xfrm>
            <a:off x="165100" y="127000"/>
            <a:ext cx="3171061" cy="307777"/>
          </a:xfrm>
          <a:prstGeom prst="rect">
            <a:avLst/>
          </a:prstGeom>
        </p:spPr>
        <p:txBody>
          <a:bodyPr wrap="none">
            <a:spAutoFit/>
          </a:bodyPr>
          <a:lstStyle/>
          <a:p>
            <a:r>
              <a:rPr lang="hu-HU" sz="1400" dirty="0" smtClean="0">
                <a:solidFill>
                  <a:schemeClr val="bg1"/>
                </a:solidFill>
              </a:rPr>
              <a:t>Bemutatkozik az </a:t>
            </a:r>
            <a:r>
              <a:rPr lang="en-CA" sz="1400" dirty="0" smtClean="0">
                <a:solidFill>
                  <a:schemeClr val="bg1"/>
                </a:solidFill>
              </a:rPr>
              <a:t>OpenScape Xpert ...</a:t>
            </a:r>
            <a:endParaRPr lang="en-CA" sz="1400" dirty="0">
              <a:solidFill>
                <a:schemeClr val="bg1"/>
              </a:solidFill>
            </a:endParaRPr>
          </a:p>
        </p:txBody>
      </p:sp>
      <p:grpSp>
        <p:nvGrpSpPr>
          <p:cNvPr id="6" name="Group 5"/>
          <p:cNvGrpSpPr/>
          <p:nvPr/>
        </p:nvGrpSpPr>
        <p:grpSpPr>
          <a:xfrm>
            <a:off x="3356976" y="802675"/>
            <a:ext cx="4920646" cy="2178208"/>
            <a:chOff x="3356976" y="802675"/>
            <a:chExt cx="4920646" cy="2178208"/>
          </a:xfrm>
        </p:grpSpPr>
        <p:pic>
          <p:nvPicPr>
            <p:cNvPr id="19" name="Picture 18" descr="xpert_trade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6976" y="802675"/>
              <a:ext cx="4920646" cy="2178208"/>
            </a:xfrm>
            <a:prstGeom prst="rect">
              <a:avLst/>
            </a:prstGeom>
          </p:spPr>
        </p:pic>
        <p:pic>
          <p:nvPicPr>
            <p:cNvPr id="15" name="Picture 1"/>
            <p:cNvPicPr>
              <a:picLocks noChangeAspect="1" noChangeArrowheads="1"/>
            </p:cNvPicPr>
            <p:nvPr/>
          </p:nvPicPr>
          <p:blipFill>
            <a:blip r:embed="rId4" cstate="print"/>
            <a:srcRect/>
            <a:stretch>
              <a:fillRect/>
            </a:stretch>
          </p:blipFill>
          <p:spPr bwMode="auto">
            <a:xfrm>
              <a:off x="4361603" y="1083469"/>
              <a:ext cx="1608192" cy="1240632"/>
            </a:xfrm>
            <a:prstGeom prst="rect">
              <a:avLst/>
            </a:prstGeom>
            <a:noFill/>
            <a:ln w="9525">
              <a:noFill/>
              <a:miter lim="800000"/>
              <a:headEnd/>
              <a:tailEnd/>
            </a:ln>
          </p:spPr>
        </p:pic>
      </p:grpSp>
    </p:spTree>
    <p:extLst>
      <p:ext uri="{BB962C8B-B14F-4D97-AF65-F5344CB8AC3E}">
        <p14:creationId xmlns:p14="http://schemas.microsoft.com/office/powerpoint/2010/main" val="37559391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0" y="1578400"/>
            <a:ext cx="9144000" cy="745700"/>
          </a:xfrm>
          <a:prstGeom prst="rect">
            <a:avLst/>
          </a:prstGeom>
          <a:solidFill>
            <a:schemeClr val="tx1"/>
          </a:solidFill>
          <a:ln w="25400">
            <a:solidFill>
              <a:schemeClr val="tx1">
                <a:alpha val="0"/>
              </a:schemeClr>
            </a:solidFill>
            <a:miter lim="800000"/>
            <a:headEnd/>
            <a:tailEnd/>
          </a:ln>
        </p:spPr>
        <p:txBody>
          <a:bodyPr lIns="0" tIns="0" rIns="0" bIns="0"/>
          <a:lstStyle/>
          <a:p>
            <a:pPr algn="ctr"/>
            <a:endParaRPr lang="de-DE" sz="1600">
              <a:solidFill>
                <a:schemeClr val="bg1"/>
              </a:solidFill>
              <a:latin typeface="+mn-lt"/>
            </a:endParaRPr>
          </a:p>
        </p:txBody>
      </p:sp>
      <p:sp>
        <p:nvSpPr>
          <p:cNvPr id="14" name="Rectangle 5"/>
          <p:cNvSpPr txBox="1">
            <a:spLocks noChangeArrowheads="1"/>
          </p:cNvSpPr>
          <p:nvPr/>
        </p:nvSpPr>
        <p:spPr>
          <a:xfrm>
            <a:off x="255182" y="159932"/>
            <a:ext cx="8296152" cy="1237541"/>
          </a:xfrm>
          <a:prstGeom prst="rect">
            <a:avLst/>
          </a:prstGeom>
        </p:spPr>
        <p:txBody>
          <a:bodyPr anchor="ctr"/>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marL="0" lvl="1" eaLnBrk="0" hangingPunct="0">
              <a:lnSpc>
                <a:spcPct val="100000"/>
              </a:lnSpc>
              <a:spcBef>
                <a:spcPct val="30000"/>
              </a:spcBef>
              <a:defRPr/>
            </a:pPr>
            <a:r>
              <a:rPr lang="hu-HU" sz="2000" dirty="0" smtClean="0"/>
              <a:t>Az </a:t>
            </a:r>
            <a:r>
              <a:rPr lang="en-US" sz="2000" dirty="0" smtClean="0"/>
              <a:t>OpenScape </a:t>
            </a:r>
            <a:r>
              <a:rPr lang="en-US" sz="2000" dirty="0" err="1"/>
              <a:t>Xpert</a:t>
            </a:r>
            <a:r>
              <a:rPr lang="en-US" sz="2000" dirty="0"/>
              <a:t> </a:t>
            </a:r>
            <a:r>
              <a:rPr lang="hu-HU" sz="2000" dirty="0" smtClean="0"/>
              <a:t>megfelel a kommunikációst megoldás nagy nyomás alá helyező kereskedői (</a:t>
            </a:r>
            <a:r>
              <a:rPr lang="hu-HU" sz="2000" dirty="0" err="1" smtClean="0"/>
              <a:t>trader</a:t>
            </a:r>
            <a:r>
              <a:rPr lang="hu-HU" sz="2000" dirty="0" smtClean="0"/>
              <a:t>) környezet kihívásainak</a:t>
            </a:r>
            <a:endParaRPr lang="en-US" sz="2000" dirty="0">
              <a:solidFill>
                <a:schemeClr val="bg1"/>
              </a:solidFill>
              <a:ea typeface="ＭＳ Ｐゴシック" charset="0"/>
            </a:endParaRPr>
          </a:p>
          <a:p>
            <a:pPr marL="0" lvl="1" eaLnBrk="0" hangingPunct="0">
              <a:lnSpc>
                <a:spcPct val="100000"/>
              </a:lnSpc>
              <a:spcBef>
                <a:spcPct val="30000"/>
              </a:spcBef>
              <a:defRPr/>
            </a:pPr>
            <a:endParaRPr lang="en-US" sz="1400" b="1" dirty="0">
              <a:solidFill>
                <a:schemeClr val="bg1"/>
              </a:solidFill>
              <a:ea typeface="ＭＳ Ｐゴシック" charset="0"/>
            </a:endParaRPr>
          </a:p>
        </p:txBody>
      </p:sp>
      <p:sp>
        <p:nvSpPr>
          <p:cNvPr id="17" name="Slide Number Placeholder 3"/>
          <p:cNvSpPr txBox="1">
            <a:spLocks/>
          </p:cNvSpPr>
          <p:nvPr/>
        </p:nvSpPr>
        <p:spPr>
          <a:xfrm>
            <a:off x="7010400" y="4857750"/>
            <a:ext cx="1676400" cy="157163"/>
          </a:xfrm>
          <a:prstGeom prst="rect">
            <a:avLst/>
          </a:prstGeom>
        </p:spPr>
        <p:txBody>
          <a:bodyPr rIns="0" anchor="b"/>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8035AC74-F940-4952-865C-B58E7B5B9784}" type="slidenum">
              <a:rPr lang="en-US" sz="1200" smtClean="0">
                <a:solidFill>
                  <a:srgbClr val="ACADAE"/>
                </a:solidFill>
              </a:rPr>
              <a:pPr algn="r"/>
              <a:t>7</a:t>
            </a:fld>
            <a:endParaRPr lang="en-US" sz="1200" dirty="0">
              <a:solidFill>
                <a:srgbClr val="ACADAE"/>
              </a:solidFill>
            </a:endParaRPr>
          </a:p>
        </p:txBody>
      </p:sp>
      <p:sp>
        <p:nvSpPr>
          <p:cNvPr id="18" name="Rectangle 5"/>
          <p:cNvSpPr txBox="1">
            <a:spLocks noChangeArrowheads="1"/>
          </p:cNvSpPr>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defPPr>
              <a:defRPr lang="en-US"/>
            </a:defPPr>
            <a:lvl1pPr algn="l" rtl="0" fontAlgn="base">
              <a:spcBef>
                <a:spcPct val="0"/>
              </a:spcBef>
              <a:spcAft>
                <a:spcPct val="0"/>
              </a:spcAft>
              <a:defRPr sz="600"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t>Copyright © Unify GmbH &amp; Co. KG 2015. All rights reserved.</a:t>
            </a:r>
            <a:endParaRPr lang="en-US" dirty="0"/>
          </a:p>
        </p:txBody>
      </p:sp>
      <p:cxnSp>
        <p:nvCxnSpPr>
          <p:cNvPr id="20" name="Straight Connector 19"/>
          <p:cNvCxnSpPr/>
          <p:nvPr/>
        </p:nvCxnSpPr>
        <p:spPr>
          <a:xfrm>
            <a:off x="1990725" y="1579826"/>
            <a:ext cx="0" cy="2732617"/>
          </a:xfrm>
          <a:prstGeom prst="line">
            <a:avLst/>
          </a:prstGeom>
          <a:ln w="9525" cmpd="sng">
            <a:solidFill>
              <a:srgbClr val="88C54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77125" y="1579826"/>
            <a:ext cx="0" cy="2732617"/>
          </a:xfrm>
          <a:prstGeom prst="line">
            <a:avLst/>
          </a:prstGeom>
          <a:ln w="9525" cmpd="sng">
            <a:solidFill>
              <a:srgbClr val="88C540"/>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3"/>
          </p:nvPr>
        </p:nvSpPr>
        <p:spPr/>
        <p:txBody>
          <a:bodyPr/>
          <a:lstStyle/>
          <a:p>
            <a:r>
              <a:rPr lang="en-US" dirty="0" smtClean="0"/>
              <a:t>Copyright © Unify GmbH &amp; Co. KG 2015. All rights reserved.</a:t>
            </a:r>
          </a:p>
        </p:txBody>
      </p:sp>
      <p:sp>
        <p:nvSpPr>
          <p:cNvPr id="3" name="Slide Number Placeholder 2"/>
          <p:cNvSpPr>
            <a:spLocks noGrp="1"/>
          </p:cNvSpPr>
          <p:nvPr>
            <p:ph type="sldNum" sz="quarter" idx="4"/>
          </p:nvPr>
        </p:nvSpPr>
        <p:spPr/>
        <p:txBody>
          <a:bodyPr/>
          <a:lstStyle/>
          <a:p>
            <a:fld id="{000506CD-ABDB-4D9A-894D-8E0536EE74C0}" type="slidenum">
              <a:rPr lang="en-US" smtClean="0"/>
              <a:pPr/>
              <a:t>7</a:t>
            </a:fld>
            <a:endParaRPr lang="en-US" dirty="0"/>
          </a:p>
        </p:txBody>
      </p:sp>
      <p:cxnSp>
        <p:nvCxnSpPr>
          <p:cNvPr id="23" name="Straight Connector 22"/>
          <p:cNvCxnSpPr/>
          <p:nvPr/>
        </p:nvCxnSpPr>
        <p:spPr>
          <a:xfrm>
            <a:off x="0" y="603247"/>
            <a:ext cx="0" cy="2129370"/>
          </a:xfrm>
          <a:prstGeom prst="line">
            <a:avLst/>
          </a:prstGeom>
        </p:spPr>
      </p:cxnSp>
      <p:cxnSp>
        <p:nvCxnSpPr>
          <p:cNvPr id="24" name="Straight Connector 23"/>
          <p:cNvCxnSpPr/>
          <p:nvPr/>
        </p:nvCxnSpPr>
        <p:spPr>
          <a:xfrm>
            <a:off x="9144000" y="0"/>
            <a:ext cx="0" cy="2732617"/>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19525" y="1579826"/>
            <a:ext cx="0" cy="2732617"/>
          </a:xfrm>
          <a:prstGeom prst="line">
            <a:avLst/>
          </a:prstGeom>
          <a:ln w="9525" cmpd="sng">
            <a:solidFill>
              <a:srgbClr val="88C54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648325" y="1579826"/>
            <a:ext cx="0" cy="2732617"/>
          </a:xfrm>
          <a:prstGeom prst="line">
            <a:avLst/>
          </a:prstGeom>
          <a:ln w="9525" cmpd="sng">
            <a:solidFill>
              <a:srgbClr val="88C540"/>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038351" y="2505349"/>
            <a:ext cx="1280583" cy="1384995"/>
          </a:xfrm>
          <a:prstGeom prst="rect">
            <a:avLst/>
          </a:prstGeom>
        </p:spPr>
        <p:txBody>
          <a:bodyPr wrap="square" anchor="t">
            <a:spAutoFit/>
          </a:bodyPr>
          <a:lstStyle/>
          <a:p>
            <a:pPr marL="0" lvl="1" indent="-342900">
              <a:spcBef>
                <a:spcPct val="50000"/>
              </a:spcBef>
              <a:defRPr/>
            </a:pPr>
            <a:r>
              <a:rPr lang="hu-HU" sz="1200" dirty="0" smtClean="0">
                <a:solidFill>
                  <a:srgbClr val="FFFFFF"/>
                </a:solidFill>
                <a:ea typeface="ＭＳ Ｐゴシック" charset="0"/>
              </a:rPr>
              <a:t>Magabiztosan is kezelni képes több száz kapcsolatot a biztonság kockáztatása nélkül</a:t>
            </a:r>
            <a:r>
              <a:rPr lang="en-US" sz="1200" dirty="0" smtClean="0">
                <a:solidFill>
                  <a:srgbClr val="FFFFFF"/>
                </a:solidFill>
                <a:ea typeface="ＭＳ Ｐゴシック" charset="0"/>
              </a:rPr>
              <a:t> </a:t>
            </a:r>
            <a:endParaRPr lang="en-US" sz="1200" dirty="0">
              <a:solidFill>
                <a:srgbClr val="FFFFFF"/>
              </a:solidFill>
              <a:ea typeface="ＭＳ Ｐゴシック" charset="0"/>
            </a:endParaRPr>
          </a:p>
        </p:txBody>
      </p:sp>
      <p:sp>
        <p:nvSpPr>
          <p:cNvPr id="30" name="Rectangle 29"/>
          <p:cNvSpPr/>
          <p:nvPr/>
        </p:nvSpPr>
        <p:spPr>
          <a:xfrm>
            <a:off x="5695950" y="2505349"/>
            <a:ext cx="1524000" cy="1754326"/>
          </a:xfrm>
          <a:prstGeom prst="rect">
            <a:avLst/>
          </a:prstGeom>
        </p:spPr>
        <p:txBody>
          <a:bodyPr wrap="square" anchor="t">
            <a:spAutoFit/>
          </a:bodyPr>
          <a:lstStyle/>
          <a:p>
            <a:pPr marL="0" lvl="1" indent="-342900">
              <a:spcBef>
                <a:spcPct val="50000"/>
              </a:spcBef>
              <a:defRPr/>
            </a:pPr>
            <a:r>
              <a:rPr lang="hu-HU" sz="1200" dirty="0" smtClean="0">
                <a:solidFill>
                  <a:srgbClr val="FFFFFF"/>
                </a:solidFill>
                <a:ea typeface="ＭＳ Ｐゴシック" charset="0"/>
              </a:rPr>
              <a:t>Az interfészek </a:t>
            </a:r>
            <a:r>
              <a:rPr lang="hu-HU" sz="1200" dirty="0" err="1" smtClean="0">
                <a:solidFill>
                  <a:srgbClr val="FFFFFF"/>
                </a:solidFill>
                <a:ea typeface="ＭＳ Ｐゴシック" charset="0"/>
              </a:rPr>
              <a:t>ill</a:t>
            </a:r>
            <a:r>
              <a:rPr lang="hu-HU" sz="1200" dirty="0" smtClean="0">
                <a:solidFill>
                  <a:srgbClr val="FFFFFF"/>
                </a:solidFill>
                <a:ea typeface="ＭＳ Ｐゴシック" charset="0"/>
              </a:rPr>
              <a:t> az alkalmazott szerver architektúra alkalmassá teszi a bővítésre </a:t>
            </a:r>
            <a:r>
              <a:rPr lang="hu-HU" sz="1200" dirty="0" err="1" smtClean="0">
                <a:solidFill>
                  <a:srgbClr val="FFFFFF"/>
                </a:solidFill>
                <a:ea typeface="ＭＳ Ｐゴシック" charset="0"/>
              </a:rPr>
              <a:t>ill</a:t>
            </a:r>
            <a:r>
              <a:rPr lang="hu-HU" sz="1200" dirty="0" smtClean="0">
                <a:solidFill>
                  <a:srgbClr val="FFFFFF"/>
                </a:solidFill>
                <a:ea typeface="ＭＳ Ｐゴシック" charset="0"/>
              </a:rPr>
              <a:t> egy kibővített rendszer- környezet kiépítésére és támogatására</a:t>
            </a:r>
            <a:endParaRPr lang="en-CA" sz="1200" dirty="0" smtClean="0">
              <a:solidFill>
                <a:srgbClr val="FFFFFF"/>
              </a:solidFill>
              <a:ea typeface="ＭＳ Ｐゴシック" charset="0"/>
            </a:endParaRPr>
          </a:p>
        </p:txBody>
      </p:sp>
      <p:sp>
        <p:nvSpPr>
          <p:cNvPr id="31" name="Rectangle 30"/>
          <p:cNvSpPr/>
          <p:nvPr/>
        </p:nvSpPr>
        <p:spPr>
          <a:xfrm>
            <a:off x="371896" y="2505349"/>
            <a:ext cx="1446299" cy="1320361"/>
          </a:xfrm>
          <a:prstGeom prst="rect">
            <a:avLst/>
          </a:prstGeom>
        </p:spPr>
        <p:txBody>
          <a:bodyPr wrap="square" anchor="t">
            <a:spAutoFit/>
          </a:bodyPr>
          <a:lstStyle/>
          <a:p>
            <a:pPr defTabSz="801688">
              <a:lnSpc>
                <a:spcPct val="95000"/>
              </a:lnSpc>
              <a:spcAft>
                <a:spcPts val="900"/>
              </a:spcAft>
              <a:buClr>
                <a:schemeClr val="tx2"/>
              </a:buClr>
            </a:pPr>
            <a:r>
              <a:rPr lang="hu-HU" sz="1200" dirty="0" smtClean="0">
                <a:solidFill>
                  <a:srgbClr val="FFFFFF"/>
                </a:solidFill>
                <a:ea typeface="ＭＳ Ｐゴシック" charset="0"/>
              </a:rPr>
              <a:t>Agilis, flexibilis és komplex interfész könnyen optimalizálható a csoport ill. a kereskedő számára is</a:t>
            </a:r>
            <a:endParaRPr lang="en-US" sz="1200" dirty="0">
              <a:solidFill>
                <a:srgbClr val="FFFFFF"/>
              </a:solidFill>
              <a:ea typeface="ＭＳ Ｐゴシック" charset="0"/>
            </a:endParaRPr>
          </a:p>
        </p:txBody>
      </p:sp>
      <p:sp>
        <p:nvSpPr>
          <p:cNvPr id="10" name="Rectangle 9"/>
          <p:cNvSpPr>
            <a:spLocks/>
          </p:cNvSpPr>
          <p:nvPr/>
        </p:nvSpPr>
        <p:spPr bwMode="auto">
          <a:xfrm>
            <a:off x="2038350" y="1590975"/>
            <a:ext cx="1742601" cy="706347"/>
          </a:xfrm>
          <a:prstGeom prst="rect">
            <a:avLst/>
          </a:prstGeom>
          <a:extLst/>
        </p:spPr>
        <p:txBody>
          <a:bodyPr wrap="square" anchor="t">
            <a:spAutoFit/>
          </a:bodyPr>
          <a:lstStyle/>
          <a:p>
            <a:pPr defTabSz="801688">
              <a:lnSpc>
                <a:spcPct val="95000"/>
              </a:lnSpc>
              <a:spcAft>
                <a:spcPts val="900"/>
              </a:spcAft>
              <a:buClr>
                <a:schemeClr val="tx2"/>
              </a:buClr>
            </a:pPr>
            <a:r>
              <a:rPr lang="hu-HU" sz="1400" b="1" dirty="0" smtClean="0">
                <a:solidFill>
                  <a:schemeClr val="bg1"/>
                </a:solidFill>
                <a:ea typeface="ＭＳ Ｐゴシック" charset="0"/>
                <a:sym typeface="Calibri" charset="0"/>
              </a:rPr>
              <a:t>Skálázható, megbízható, biztonságos</a:t>
            </a:r>
            <a:endParaRPr lang="en-US" sz="1400" b="1" dirty="0">
              <a:solidFill>
                <a:schemeClr val="bg1"/>
              </a:solidFill>
              <a:ea typeface="ＭＳ Ｐゴシック" charset="0"/>
              <a:sym typeface="Calibri" charset="0"/>
            </a:endParaRPr>
          </a:p>
        </p:txBody>
      </p:sp>
      <p:sp>
        <p:nvSpPr>
          <p:cNvPr id="11" name="Rectangle 10"/>
          <p:cNvSpPr>
            <a:spLocks/>
          </p:cNvSpPr>
          <p:nvPr/>
        </p:nvSpPr>
        <p:spPr bwMode="auto">
          <a:xfrm>
            <a:off x="3867150" y="1717975"/>
            <a:ext cx="1218190" cy="297004"/>
          </a:xfrm>
          <a:prstGeom prst="rect">
            <a:avLst/>
          </a:prstGeom>
          <a:extLst/>
        </p:spPr>
        <p:txBody>
          <a:bodyPr wrap="square" anchor="t">
            <a:spAutoFit/>
          </a:bodyPr>
          <a:lstStyle/>
          <a:p>
            <a:pPr defTabSz="801688">
              <a:lnSpc>
                <a:spcPct val="95000"/>
              </a:lnSpc>
              <a:spcAft>
                <a:spcPts val="900"/>
              </a:spcAft>
              <a:buClr>
                <a:schemeClr val="tx2"/>
              </a:buClr>
            </a:pPr>
            <a:r>
              <a:rPr lang="en-US" sz="1400" b="1" dirty="0" smtClean="0">
                <a:solidFill>
                  <a:schemeClr val="bg1"/>
                </a:solidFill>
                <a:ea typeface="ＭＳ Ｐゴシック" charset="0"/>
                <a:sym typeface="Calibri" charset="0"/>
              </a:rPr>
              <a:t>I</a:t>
            </a:r>
            <a:r>
              <a:rPr lang="hu-HU" sz="1400" b="1" dirty="0" err="1" smtClean="0">
                <a:solidFill>
                  <a:schemeClr val="bg1"/>
                </a:solidFill>
                <a:ea typeface="ＭＳ Ｐゴシック" charset="0"/>
                <a:sym typeface="Calibri" charset="0"/>
              </a:rPr>
              <a:t>ntegrált</a:t>
            </a:r>
            <a:endParaRPr lang="en-US" sz="1400" b="1" dirty="0">
              <a:solidFill>
                <a:schemeClr val="bg1"/>
              </a:solidFill>
              <a:ea typeface="ＭＳ Ｐゴシック" charset="0"/>
              <a:sym typeface="Calibri" charset="0"/>
            </a:endParaRPr>
          </a:p>
        </p:txBody>
      </p:sp>
      <p:sp>
        <p:nvSpPr>
          <p:cNvPr id="12" name="Rectangle 11"/>
          <p:cNvSpPr>
            <a:spLocks/>
          </p:cNvSpPr>
          <p:nvPr/>
        </p:nvSpPr>
        <p:spPr bwMode="auto">
          <a:xfrm>
            <a:off x="5695950" y="1717975"/>
            <a:ext cx="1650512" cy="501676"/>
          </a:xfrm>
          <a:prstGeom prst="rect">
            <a:avLst/>
          </a:prstGeom>
          <a:extLst/>
        </p:spPr>
        <p:txBody>
          <a:bodyPr wrap="square" anchor="t">
            <a:spAutoFit/>
          </a:bodyPr>
          <a:lstStyle/>
          <a:p>
            <a:pPr defTabSz="801688">
              <a:lnSpc>
                <a:spcPct val="95000"/>
              </a:lnSpc>
              <a:spcAft>
                <a:spcPts val="900"/>
              </a:spcAft>
              <a:buClr>
                <a:schemeClr val="tx2"/>
              </a:buClr>
            </a:pPr>
            <a:r>
              <a:rPr lang="hu-HU" sz="1400" b="1" dirty="0" err="1" smtClean="0">
                <a:solidFill>
                  <a:schemeClr val="bg1"/>
                </a:solidFill>
                <a:ea typeface="ＭＳ Ｐゴシック" charset="0"/>
                <a:sym typeface="Calibri" charset="0"/>
              </a:rPr>
              <a:t>Szabányokra</a:t>
            </a:r>
            <a:r>
              <a:rPr lang="hu-HU" sz="1400" b="1" dirty="0" smtClean="0">
                <a:solidFill>
                  <a:schemeClr val="bg1"/>
                </a:solidFill>
                <a:ea typeface="ＭＳ Ｐゴシック" charset="0"/>
                <a:sym typeface="Calibri" charset="0"/>
              </a:rPr>
              <a:t> </a:t>
            </a:r>
            <a:r>
              <a:rPr lang="hu-HU" sz="1400" b="1" dirty="0" err="1" smtClean="0">
                <a:solidFill>
                  <a:schemeClr val="bg1"/>
                </a:solidFill>
                <a:ea typeface="ＭＳ Ｐゴシック" charset="0"/>
                <a:sym typeface="Calibri" charset="0"/>
              </a:rPr>
              <a:t>épűl</a:t>
            </a:r>
            <a:endParaRPr lang="en-US" sz="1400" b="1" dirty="0">
              <a:solidFill>
                <a:schemeClr val="bg1"/>
              </a:solidFill>
              <a:ea typeface="ＭＳ Ｐゴシック" charset="0"/>
              <a:sym typeface="Calibri" charset="0"/>
            </a:endParaRPr>
          </a:p>
        </p:txBody>
      </p:sp>
      <p:sp>
        <p:nvSpPr>
          <p:cNvPr id="13" name="Rectangle 12"/>
          <p:cNvSpPr>
            <a:spLocks/>
          </p:cNvSpPr>
          <p:nvPr/>
        </p:nvSpPr>
        <p:spPr bwMode="auto">
          <a:xfrm>
            <a:off x="371896" y="1717975"/>
            <a:ext cx="1446299" cy="501676"/>
          </a:xfrm>
          <a:prstGeom prst="rect">
            <a:avLst/>
          </a:prstGeom>
          <a:extLst/>
        </p:spPr>
        <p:txBody>
          <a:bodyPr wrap="square" anchor="t">
            <a:spAutoFit/>
          </a:bodyPr>
          <a:lstStyle/>
          <a:p>
            <a:pPr defTabSz="801688">
              <a:lnSpc>
                <a:spcPct val="95000"/>
              </a:lnSpc>
              <a:spcAft>
                <a:spcPts val="900"/>
              </a:spcAft>
              <a:buClr>
                <a:schemeClr val="tx2"/>
              </a:buClr>
            </a:pPr>
            <a:r>
              <a:rPr lang="hu-HU" sz="1400" b="1" dirty="0" smtClean="0">
                <a:solidFill>
                  <a:schemeClr val="bg1"/>
                </a:solidFill>
                <a:ea typeface="ＭＳ Ｐゴシック" charset="0"/>
                <a:sym typeface="Calibri" charset="0"/>
              </a:rPr>
              <a:t>Felhasználó központú</a:t>
            </a:r>
            <a:endParaRPr lang="en-US" sz="1400" b="1" dirty="0">
              <a:solidFill>
                <a:schemeClr val="bg1"/>
              </a:solidFill>
              <a:ea typeface="ＭＳ Ｐゴシック" charset="0"/>
              <a:sym typeface="Calibri" charset="0"/>
            </a:endParaRPr>
          </a:p>
        </p:txBody>
      </p:sp>
      <p:sp>
        <p:nvSpPr>
          <p:cNvPr id="19" name="Rectangle 18"/>
          <p:cNvSpPr>
            <a:spLocks/>
          </p:cNvSpPr>
          <p:nvPr/>
        </p:nvSpPr>
        <p:spPr bwMode="auto">
          <a:xfrm>
            <a:off x="7424132" y="1717975"/>
            <a:ext cx="1642198" cy="501676"/>
          </a:xfrm>
          <a:prstGeom prst="rect">
            <a:avLst/>
          </a:prstGeom>
          <a:extLst/>
        </p:spPr>
        <p:txBody>
          <a:bodyPr wrap="square" anchor="t">
            <a:spAutoFit/>
          </a:bodyPr>
          <a:lstStyle/>
          <a:p>
            <a:pPr defTabSz="801688">
              <a:lnSpc>
                <a:spcPct val="95000"/>
              </a:lnSpc>
              <a:spcAft>
                <a:spcPts val="900"/>
              </a:spcAft>
              <a:buClr>
                <a:schemeClr val="tx2"/>
              </a:buClr>
            </a:pPr>
            <a:r>
              <a:rPr lang="hu-HU" sz="1400" b="1" dirty="0">
                <a:solidFill>
                  <a:schemeClr val="bg1"/>
                </a:solidFill>
                <a:ea typeface="ＭＳ Ｐゴシック" charset="0"/>
                <a:sym typeface="Calibri" charset="0"/>
              </a:rPr>
              <a:t>K</a:t>
            </a:r>
            <a:r>
              <a:rPr lang="hu-HU" sz="1400" b="1" dirty="0" smtClean="0">
                <a:solidFill>
                  <a:schemeClr val="bg1"/>
                </a:solidFill>
                <a:ea typeface="ＭＳ Ｐゴシック" charset="0"/>
                <a:sym typeface="Calibri" charset="0"/>
              </a:rPr>
              <a:t>öltséghatékony,</a:t>
            </a:r>
            <a:endParaRPr lang="en-US" sz="1400" b="1" dirty="0">
              <a:solidFill>
                <a:schemeClr val="bg1"/>
              </a:solidFill>
              <a:ea typeface="ＭＳ Ｐゴシック" charset="0"/>
              <a:sym typeface="Calibri" charset="0"/>
            </a:endParaRPr>
          </a:p>
        </p:txBody>
      </p:sp>
      <p:sp>
        <p:nvSpPr>
          <p:cNvPr id="25" name="Rectangle 24"/>
          <p:cNvSpPr/>
          <p:nvPr/>
        </p:nvSpPr>
        <p:spPr>
          <a:xfrm>
            <a:off x="3896925" y="2505349"/>
            <a:ext cx="1280583" cy="1754326"/>
          </a:xfrm>
          <a:prstGeom prst="rect">
            <a:avLst/>
          </a:prstGeom>
        </p:spPr>
        <p:txBody>
          <a:bodyPr wrap="square" anchor="t">
            <a:spAutoFit/>
          </a:bodyPr>
          <a:lstStyle/>
          <a:p>
            <a:pPr marL="0" lvl="1" indent="-342900">
              <a:spcBef>
                <a:spcPct val="50000"/>
              </a:spcBef>
              <a:defRPr/>
            </a:pPr>
            <a:r>
              <a:rPr lang="hu-HU" sz="1200" dirty="0" smtClean="0">
                <a:solidFill>
                  <a:srgbClr val="FFFFFF"/>
                </a:solidFill>
                <a:ea typeface="ＭＳ Ｐゴシック" charset="0"/>
              </a:rPr>
              <a:t>Natív megoldás csomagok, melyek nyílt interfészek útján integrálhatóak a meglevő</a:t>
            </a:r>
            <a:r>
              <a:rPr lang="en-US" sz="1200" dirty="0" smtClean="0">
                <a:solidFill>
                  <a:srgbClr val="FFFFFF"/>
                </a:solidFill>
                <a:ea typeface="ＭＳ Ｐゴシック" charset="0"/>
              </a:rPr>
              <a:t> </a:t>
            </a:r>
            <a:r>
              <a:rPr lang="en-US" sz="1200" dirty="0">
                <a:solidFill>
                  <a:srgbClr val="FFFFFF"/>
                </a:solidFill>
                <a:ea typeface="ＭＳ Ｐゴシック" charset="0"/>
              </a:rPr>
              <a:t>UC / CEBP </a:t>
            </a:r>
            <a:r>
              <a:rPr lang="hu-HU" sz="1200" dirty="0" smtClean="0">
                <a:solidFill>
                  <a:srgbClr val="FFFFFF"/>
                </a:solidFill>
                <a:ea typeface="ＭＳ Ｐゴシック" charset="0"/>
              </a:rPr>
              <a:t>megoldásokkal</a:t>
            </a:r>
            <a:endParaRPr lang="en-US" sz="1200" dirty="0">
              <a:solidFill>
                <a:srgbClr val="FFFFFF"/>
              </a:solidFill>
              <a:ea typeface="ＭＳ Ｐゴシック" charset="0"/>
            </a:endParaRPr>
          </a:p>
        </p:txBody>
      </p:sp>
      <p:sp>
        <p:nvSpPr>
          <p:cNvPr id="32" name="Rectangle 31"/>
          <p:cNvSpPr/>
          <p:nvPr/>
        </p:nvSpPr>
        <p:spPr>
          <a:xfrm>
            <a:off x="7542330" y="2505349"/>
            <a:ext cx="1601670" cy="1200329"/>
          </a:xfrm>
          <a:prstGeom prst="rect">
            <a:avLst/>
          </a:prstGeom>
        </p:spPr>
        <p:txBody>
          <a:bodyPr wrap="square" anchor="t">
            <a:spAutoFit/>
          </a:bodyPr>
          <a:lstStyle/>
          <a:p>
            <a:r>
              <a:rPr lang="hu-HU" sz="1200" dirty="0" err="1" smtClean="0"/>
              <a:t>Hostolt</a:t>
            </a:r>
            <a:r>
              <a:rPr lang="hu-HU" sz="1200" dirty="0" smtClean="0"/>
              <a:t> felhő alapú megoldás a teljes távoli felügyelet és megnövelt költséghatékonyság eléréséhez</a:t>
            </a:r>
            <a:endParaRPr lang="en-US" sz="1200" dirty="0"/>
          </a:p>
        </p:txBody>
      </p:sp>
    </p:spTree>
    <p:extLst>
      <p:ext uri="{BB962C8B-B14F-4D97-AF65-F5344CB8AC3E}">
        <p14:creationId xmlns:p14="http://schemas.microsoft.com/office/powerpoint/2010/main" val="8031926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p:cNvSpPr>
          <p:nvPr/>
        </p:nvSpPr>
        <p:spPr bwMode="auto">
          <a:xfrm>
            <a:off x="0" y="2090078"/>
            <a:ext cx="9146081" cy="2324260"/>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de-DE"/>
          </a:p>
        </p:txBody>
      </p:sp>
      <p:sp>
        <p:nvSpPr>
          <p:cNvPr id="11" name="Rectangle 6"/>
          <p:cNvSpPr>
            <a:spLocks/>
          </p:cNvSpPr>
          <p:nvPr/>
        </p:nvSpPr>
        <p:spPr bwMode="auto">
          <a:xfrm>
            <a:off x="668942" y="2622983"/>
            <a:ext cx="1726528"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noAutofit/>
          </a:bodyPr>
          <a:lstStyle/>
          <a:p>
            <a:r>
              <a:rPr lang="hu-HU" sz="1400" dirty="0" smtClean="0">
                <a:solidFill>
                  <a:srgbClr val="68676B"/>
                </a:solidFill>
                <a:latin typeface="+mn-lt"/>
                <a:ea typeface="MS PGothic" charset="0"/>
                <a:cs typeface="MS PGothic" charset="0"/>
                <a:sym typeface="Harmony Sans" charset="0"/>
              </a:rPr>
              <a:t>Oldal, 60 </a:t>
            </a:r>
            <a:r>
              <a:rPr lang="hu-HU" sz="1400" dirty="0" err="1" smtClean="0">
                <a:solidFill>
                  <a:srgbClr val="68676B"/>
                </a:solidFill>
                <a:latin typeface="+mn-lt"/>
                <a:ea typeface="MS PGothic" charset="0"/>
                <a:cs typeface="MS PGothic" charset="0"/>
                <a:sym typeface="Harmony Sans" charset="0"/>
              </a:rPr>
              <a:t>virt</a:t>
            </a:r>
            <a:r>
              <a:rPr lang="hu-HU" sz="1400" dirty="0" smtClean="0">
                <a:solidFill>
                  <a:srgbClr val="68676B"/>
                </a:solidFill>
                <a:latin typeface="+mn-lt"/>
                <a:ea typeface="MS PGothic" charset="0"/>
                <a:cs typeface="MS PGothic" charset="0"/>
                <a:sym typeface="Harmony Sans" charset="0"/>
              </a:rPr>
              <a:t> billentyű oldalanként</a:t>
            </a:r>
            <a:r>
              <a:rPr lang="en-US" sz="1400" dirty="0" smtClean="0">
                <a:solidFill>
                  <a:srgbClr val="68676B"/>
                </a:solidFill>
                <a:latin typeface="+mn-lt"/>
                <a:ea typeface="MS PGothic" charset="0"/>
                <a:cs typeface="MS PGothic" charset="0"/>
                <a:sym typeface="Harmony Sans" charset="0"/>
              </a:rPr>
              <a:t>.</a:t>
            </a:r>
            <a:endParaRPr lang="en-US" sz="1400" dirty="0">
              <a:solidFill>
                <a:srgbClr val="68676B"/>
              </a:solidFill>
              <a:latin typeface="+mn-lt"/>
              <a:ea typeface="MS PGothic" charset="0"/>
              <a:cs typeface="MS PGothic" charset="0"/>
              <a:sym typeface="Harmony Sans" charset="0"/>
            </a:endParaRPr>
          </a:p>
        </p:txBody>
      </p:sp>
      <p:sp>
        <p:nvSpPr>
          <p:cNvPr id="95236" name="Rectangle 4"/>
          <p:cNvSpPr>
            <a:spLocks noGrp="1" noChangeArrowheads="1"/>
          </p:cNvSpPr>
          <p:nvPr>
            <p:ph type="title"/>
          </p:nvPr>
        </p:nvSpPr>
        <p:spPr/>
        <p:txBody>
          <a:bodyPr/>
          <a:lstStyle/>
          <a:p>
            <a:r>
              <a:rPr lang="en-US" dirty="0" smtClean="0"/>
              <a:t>OpenScape Xpert</a:t>
            </a:r>
            <a:endParaRPr lang="en-US" dirty="0"/>
          </a:p>
        </p:txBody>
      </p:sp>
      <p:sp>
        <p:nvSpPr>
          <p:cNvPr id="4" name="Slide Number Placeholder 3"/>
          <p:cNvSpPr>
            <a:spLocks noGrp="1"/>
          </p:cNvSpPr>
          <p:nvPr>
            <p:ph type="sldNum" sz="quarter" idx="11"/>
          </p:nvPr>
        </p:nvSpPr>
        <p:spPr/>
        <p:txBody>
          <a:bodyPr/>
          <a:lstStyle/>
          <a:p>
            <a:fld id="{8035AC74-F940-4952-865C-B58E7B5B9784}" type="slidenum">
              <a:rPr lang="en-US"/>
              <a:pPr/>
              <a:t>8</a:t>
            </a:fld>
            <a:endParaRPr lang="en-US" dirty="0"/>
          </a:p>
        </p:txBody>
      </p:sp>
      <p:sp>
        <p:nvSpPr>
          <p:cNvPr id="5" name="Rectangle 5"/>
          <p:cNvSpPr>
            <a:spLocks noGrp="1" noChangeArrowheads="1"/>
          </p:cNvSpPr>
          <p:nvPr>
            <p:ph type="ftr" sz="quarter" idx="3"/>
          </p:nvPr>
        </p:nvSpPr>
        <p:spPr bwMode="auto">
          <a:xfrm>
            <a:off x="641350" y="4854179"/>
            <a:ext cx="5073650" cy="160734"/>
          </a:xfrm>
          <a:prstGeom prst="rect">
            <a:avLst/>
          </a:prstGeom>
          <a:noFill/>
          <a:ln w="9525">
            <a:noFill/>
            <a:miter lim="800000"/>
            <a:headEnd/>
            <a:tailEnd/>
          </a:ln>
          <a:effectLst/>
        </p:spPr>
        <p:txBody>
          <a:bodyPr vert="horz" wrap="square" lIns="0" tIns="45720" rIns="91440" bIns="45720" numCol="1" anchor="b" anchorCtr="0" compatLnSpc="1">
            <a:prstTxWarp prst="textNoShape">
              <a:avLst/>
            </a:prstTxWarp>
          </a:bodyPr>
          <a:lstStyle>
            <a:lvl1pPr>
              <a:defRPr sz="600">
                <a:solidFill>
                  <a:schemeClr val="folHlink"/>
                </a:solidFill>
              </a:defRPr>
            </a:lvl1pPr>
          </a:lstStyle>
          <a:p>
            <a:r>
              <a:rPr lang="en-US" dirty="0"/>
              <a:t>Copyright © Unify GmbH &amp; Co. KG </a:t>
            </a:r>
            <a:r>
              <a:rPr lang="en-US" dirty="0" smtClean="0"/>
              <a:t>2015. </a:t>
            </a:r>
            <a:r>
              <a:rPr lang="en-US" dirty="0"/>
              <a:t>All rights reserved.</a:t>
            </a:r>
          </a:p>
        </p:txBody>
      </p:sp>
      <p:sp>
        <p:nvSpPr>
          <p:cNvPr id="17" name="Rectangle 3"/>
          <p:cNvSpPr txBox="1">
            <a:spLocks noChangeArrowheads="1"/>
          </p:cNvSpPr>
          <p:nvPr/>
        </p:nvSpPr>
        <p:spPr>
          <a:xfrm>
            <a:off x="583422" y="1472663"/>
            <a:ext cx="8311922" cy="536890"/>
          </a:xfrm>
          <a:prstGeom prst="rect">
            <a:avLst/>
          </a:prstGeom>
        </p:spPr>
        <p:txBody>
          <a:bodyPr/>
          <a:lstStyle>
            <a:lvl1pPr marL="228600" indent="-228600" algn="l" rtl="0" eaLnBrk="1" fontAlgn="base" hangingPunct="1">
              <a:spcBef>
                <a:spcPts val="600"/>
              </a:spcBef>
              <a:spcAft>
                <a:spcPct val="0"/>
              </a:spcAft>
              <a:buChar char="•"/>
              <a:defRPr sz="2700">
                <a:solidFill>
                  <a:schemeClr val="tx1"/>
                </a:solidFill>
                <a:latin typeface="+mn-lt"/>
                <a:ea typeface="+mn-ea"/>
                <a:cs typeface="+mn-cs"/>
              </a:defRPr>
            </a:lvl1pPr>
            <a:lvl2pPr marL="457200" indent="-227013" algn="l" rtl="0" eaLnBrk="1" fontAlgn="base" hangingPunct="1">
              <a:spcBef>
                <a:spcPts val="600"/>
              </a:spcBef>
              <a:spcAft>
                <a:spcPct val="0"/>
              </a:spcAft>
              <a:buChar char="•"/>
              <a:defRPr sz="2400">
                <a:solidFill>
                  <a:schemeClr val="tx1"/>
                </a:solidFill>
                <a:latin typeface="+mn-lt"/>
                <a:cs typeface="+mn-cs"/>
              </a:defRPr>
            </a:lvl2pPr>
            <a:lvl3pPr marL="641350" indent="-182563" algn="l" rtl="0" eaLnBrk="1" fontAlgn="base" hangingPunct="1">
              <a:spcBef>
                <a:spcPts val="600"/>
              </a:spcBef>
              <a:spcAft>
                <a:spcPct val="0"/>
              </a:spcAft>
              <a:buChar char="•"/>
              <a:defRPr>
                <a:solidFill>
                  <a:schemeClr val="folHlink"/>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defRPr/>
            </a:pPr>
            <a:r>
              <a:rPr lang="hu-HU" sz="2000" dirty="0" smtClean="0"/>
              <a:t>Extrém produktivitás … számokban:</a:t>
            </a:r>
            <a:endParaRPr lang="en-US" sz="2000" b="1" dirty="0">
              <a:solidFill>
                <a:srgbClr val="000000"/>
              </a:solidFill>
            </a:endParaRPr>
          </a:p>
        </p:txBody>
      </p:sp>
      <p:sp>
        <p:nvSpPr>
          <p:cNvPr id="26" name="Rectangle 8"/>
          <p:cNvSpPr>
            <a:spLocks/>
          </p:cNvSpPr>
          <p:nvPr/>
        </p:nvSpPr>
        <p:spPr bwMode="auto">
          <a:xfrm>
            <a:off x="668942" y="225442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200</a:t>
            </a:r>
            <a:endParaRPr lang="en-US" sz="3600" b="1" dirty="0">
              <a:solidFill>
                <a:srgbClr val="88C540"/>
              </a:solidFill>
              <a:latin typeface="+mn-lt"/>
              <a:ea typeface="MS PGothic" charset="0"/>
              <a:cs typeface="MS PGothic" charset="0"/>
              <a:sym typeface="Harmony Sans Light" charset="0"/>
            </a:endParaRPr>
          </a:p>
        </p:txBody>
      </p:sp>
      <p:sp>
        <p:nvSpPr>
          <p:cNvPr id="48" name="Rectangle 6"/>
          <p:cNvSpPr>
            <a:spLocks/>
          </p:cNvSpPr>
          <p:nvPr/>
        </p:nvSpPr>
        <p:spPr bwMode="auto">
          <a:xfrm>
            <a:off x="668942" y="3852862"/>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oAutofit/>
          </a:bodyPr>
          <a:lstStyle/>
          <a:p>
            <a:r>
              <a:rPr lang="hu-HU" sz="1400" dirty="0" smtClean="0">
                <a:solidFill>
                  <a:srgbClr val="68676B"/>
                </a:solidFill>
                <a:latin typeface="+mn-lt"/>
                <a:ea typeface="MS PGothic" charset="0"/>
                <a:cs typeface="MS PGothic" charset="0"/>
                <a:sym typeface="Harmony Sans" charset="0"/>
              </a:rPr>
              <a:t>Vonal felhasználónként</a:t>
            </a:r>
            <a:endParaRPr lang="en-US" sz="1400" dirty="0">
              <a:solidFill>
                <a:srgbClr val="68676B"/>
              </a:solidFill>
              <a:latin typeface="+mn-lt"/>
              <a:ea typeface="MS PGothic" charset="0"/>
              <a:cs typeface="MS PGothic" charset="0"/>
              <a:sym typeface="Harmony Sans" charset="0"/>
            </a:endParaRPr>
          </a:p>
        </p:txBody>
      </p:sp>
      <p:sp>
        <p:nvSpPr>
          <p:cNvPr id="49" name="Rectangle 8"/>
          <p:cNvSpPr>
            <a:spLocks/>
          </p:cNvSpPr>
          <p:nvPr/>
        </p:nvSpPr>
        <p:spPr bwMode="auto">
          <a:xfrm>
            <a:off x="668942" y="339540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600</a:t>
            </a:r>
            <a:endParaRPr lang="en-US" sz="3600" b="1" dirty="0">
              <a:solidFill>
                <a:srgbClr val="88C540"/>
              </a:solidFill>
              <a:latin typeface="+mn-lt"/>
              <a:ea typeface="MS PGothic" charset="0"/>
              <a:cs typeface="MS PGothic" charset="0"/>
              <a:sym typeface="Harmony Sans Light" charset="0"/>
            </a:endParaRPr>
          </a:p>
        </p:txBody>
      </p:sp>
      <p:sp>
        <p:nvSpPr>
          <p:cNvPr id="50" name="Rectangle 6"/>
          <p:cNvSpPr>
            <a:spLocks/>
          </p:cNvSpPr>
          <p:nvPr/>
        </p:nvSpPr>
        <p:spPr bwMode="auto">
          <a:xfrm>
            <a:off x="2594788" y="2622983"/>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noAutofit/>
          </a:bodyPr>
          <a:lstStyle/>
          <a:p>
            <a:r>
              <a:rPr lang="hu-HU" sz="1400" dirty="0" smtClean="0">
                <a:solidFill>
                  <a:srgbClr val="68676B"/>
                </a:solidFill>
                <a:latin typeface="+mn-lt"/>
                <a:ea typeface="MS PGothic" charset="0"/>
                <a:cs typeface="MS PGothic" charset="0"/>
                <a:sym typeface="Harmony Sans" charset="0"/>
              </a:rPr>
              <a:t>Programozható makró billentyű</a:t>
            </a:r>
            <a:endParaRPr lang="en-US" sz="1400" dirty="0">
              <a:solidFill>
                <a:srgbClr val="68676B"/>
              </a:solidFill>
              <a:latin typeface="+mn-lt"/>
              <a:ea typeface="MS PGothic" charset="0"/>
              <a:cs typeface="MS PGothic" charset="0"/>
              <a:sym typeface="Harmony Sans" charset="0"/>
            </a:endParaRPr>
          </a:p>
        </p:txBody>
      </p:sp>
      <p:sp>
        <p:nvSpPr>
          <p:cNvPr id="51" name="Rectangle 8"/>
          <p:cNvSpPr>
            <a:spLocks/>
          </p:cNvSpPr>
          <p:nvPr/>
        </p:nvSpPr>
        <p:spPr bwMode="auto">
          <a:xfrm>
            <a:off x="2594788" y="225442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100</a:t>
            </a:r>
            <a:endParaRPr lang="en-US" sz="3600" b="1" dirty="0">
              <a:solidFill>
                <a:srgbClr val="88C540"/>
              </a:solidFill>
              <a:latin typeface="+mn-lt"/>
              <a:ea typeface="MS PGothic" charset="0"/>
              <a:cs typeface="MS PGothic" charset="0"/>
              <a:sym typeface="Harmony Sans Light" charset="0"/>
            </a:endParaRPr>
          </a:p>
        </p:txBody>
      </p:sp>
      <p:sp>
        <p:nvSpPr>
          <p:cNvPr id="52" name="Rectangle 6"/>
          <p:cNvSpPr>
            <a:spLocks/>
          </p:cNvSpPr>
          <p:nvPr/>
        </p:nvSpPr>
        <p:spPr bwMode="auto">
          <a:xfrm>
            <a:off x="2594788" y="3852862"/>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oAutofit/>
          </a:bodyPr>
          <a:lstStyle/>
          <a:p>
            <a:r>
              <a:rPr lang="hu-HU" sz="1400" dirty="0" smtClean="0">
                <a:solidFill>
                  <a:srgbClr val="68676B"/>
                </a:solidFill>
                <a:latin typeface="+mn-lt"/>
                <a:ea typeface="MS PGothic" charset="0"/>
                <a:cs typeface="MS PGothic" charset="0"/>
                <a:sym typeface="Harmony Sans" charset="0"/>
              </a:rPr>
              <a:t>Gyorstárcsázó billentyű</a:t>
            </a:r>
            <a:r>
              <a:rPr lang="en-US" sz="1400" dirty="0" smtClean="0">
                <a:solidFill>
                  <a:srgbClr val="68676B"/>
                </a:solidFill>
                <a:latin typeface="+mn-lt"/>
                <a:ea typeface="MS PGothic" charset="0"/>
                <a:cs typeface="MS PGothic" charset="0"/>
                <a:sym typeface="Harmony Sans" charset="0"/>
              </a:rPr>
              <a:t>.</a:t>
            </a:r>
            <a:endParaRPr lang="en-US" sz="1400" dirty="0">
              <a:solidFill>
                <a:srgbClr val="68676B"/>
              </a:solidFill>
              <a:latin typeface="+mn-lt"/>
              <a:ea typeface="MS PGothic" charset="0"/>
              <a:cs typeface="MS PGothic" charset="0"/>
              <a:sym typeface="Harmony Sans" charset="0"/>
            </a:endParaRPr>
          </a:p>
        </p:txBody>
      </p:sp>
      <p:sp>
        <p:nvSpPr>
          <p:cNvPr id="53" name="Rectangle 8"/>
          <p:cNvSpPr>
            <a:spLocks/>
          </p:cNvSpPr>
          <p:nvPr/>
        </p:nvSpPr>
        <p:spPr bwMode="auto">
          <a:xfrm>
            <a:off x="2594788" y="339540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6000</a:t>
            </a:r>
            <a:endParaRPr lang="en-US" sz="3600" b="1" dirty="0">
              <a:solidFill>
                <a:srgbClr val="88C540"/>
              </a:solidFill>
              <a:latin typeface="+mn-lt"/>
              <a:ea typeface="MS PGothic" charset="0"/>
              <a:cs typeface="MS PGothic" charset="0"/>
              <a:sym typeface="Harmony Sans Light" charset="0"/>
            </a:endParaRPr>
          </a:p>
        </p:txBody>
      </p:sp>
      <p:sp>
        <p:nvSpPr>
          <p:cNvPr id="54" name="Rectangle 6"/>
          <p:cNvSpPr>
            <a:spLocks/>
          </p:cNvSpPr>
          <p:nvPr/>
        </p:nvSpPr>
        <p:spPr bwMode="auto">
          <a:xfrm>
            <a:off x="6736493" y="2622983"/>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noAutofit/>
          </a:bodyPr>
          <a:lstStyle/>
          <a:p>
            <a:r>
              <a:rPr lang="hu-HU" sz="1400" dirty="0" smtClean="0">
                <a:solidFill>
                  <a:srgbClr val="68676B"/>
                </a:solidFill>
                <a:latin typeface="+mn-lt"/>
                <a:ea typeface="MS PGothic" charset="0"/>
                <a:cs typeface="MS PGothic" charset="0"/>
                <a:sym typeface="Harmony Sans" charset="0"/>
              </a:rPr>
              <a:t>Egyidejű hívás monitorozása</a:t>
            </a:r>
            <a:endParaRPr lang="en-US" sz="1400" dirty="0">
              <a:solidFill>
                <a:srgbClr val="68676B"/>
              </a:solidFill>
              <a:latin typeface="+mn-lt"/>
              <a:ea typeface="MS PGothic" charset="0"/>
              <a:cs typeface="MS PGothic" charset="0"/>
              <a:sym typeface="Harmony Sans" charset="0"/>
            </a:endParaRPr>
          </a:p>
        </p:txBody>
      </p:sp>
      <p:sp>
        <p:nvSpPr>
          <p:cNvPr id="55" name="Rectangle 8"/>
          <p:cNvSpPr>
            <a:spLocks/>
          </p:cNvSpPr>
          <p:nvPr/>
        </p:nvSpPr>
        <p:spPr bwMode="auto">
          <a:xfrm>
            <a:off x="6736493" y="2254421"/>
            <a:ext cx="1270049" cy="56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24</a:t>
            </a:r>
            <a:endParaRPr lang="en-US" sz="3600" b="1" dirty="0">
              <a:solidFill>
                <a:srgbClr val="88C540"/>
              </a:solidFill>
              <a:latin typeface="+mn-lt"/>
              <a:ea typeface="MS PGothic" charset="0"/>
              <a:cs typeface="MS PGothic" charset="0"/>
              <a:sym typeface="Harmony Sans Light" charset="0"/>
            </a:endParaRPr>
          </a:p>
        </p:txBody>
      </p:sp>
      <p:sp>
        <p:nvSpPr>
          <p:cNvPr id="56" name="Rectangle 6"/>
          <p:cNvSpPr>
            <a:spLocks/>
          </p:cNvSpPr>
          <p:nvPr/>
        </p:nvSpPr>
        <p:spPr bwMode="auto">
          <a:xfrm>
            <a:off x="6736492" y="3852862"/>
            <a:ext cx="2320808"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oAutofit/>
          </a:bodyPr>
          <a:lstStyle/>
          <a:p>
            <a:r>
              <a:rPr lang="en-US" sz="1400" dirty="0" smtClean="0">
                <a:solidFill>
                  <a:srgbClr val="68676B"/>
                </a:solidFill>
                <a:latin typeface="+mn-lt"/>
                <a:ea typeface="MS PGothic" charset="0"/>
                <a:cs typeface="MS PGothic" charset="0"/>
                <a:sym typeface="Harmony Sans" charset="0"/>
              </a:rPr>
              <a:t>turrets </a:t>
            </a:r>
            <a:r>
              <a:rPr lang="hu-HU" sz="1400" dirty="0" smtClean="0">
                <a:solidFill>
                  <a:srgbClr val="68676B"/>
                </a:solidFill>
                <a:latin typeface="+mn-lt"/>
                <a:ea typeface="MS PGothic" charset="0"/>
                <a:cs typeface="MS PGothic" charset="0"/>
                <a:sym typeface="Harmony Sans" charset="0"/>
              </a:rPr>
              <a:t>egy rendszerben</a:t>
            </a:r>
            <a:endParaRPr lang="en-US" sz="1400" dirty="0" smtClean="0">
              <a:solidFill>
                <a:srgbClr val="68676B"/>
              </a:solidFill>
              <a:latin typeface="+mn-lt"/>
              <a:ea typeface="MS PGothic" charset="0"/>
              <a:cs typeface="MS PGothic" charset="0"/>
              <a:sym typeface="Harmony Sans" charset="0"/>
            </a:endParaRPr>
          </a:p>
        </p:txBody>
      </p:sp>
      <p:sp>
        <p:nvSpPr>
          <p:cNvPr id="57" name="Rectangle 8"/>
          <p:cNvSpPr>
            <a:spLocks/>
          </p:cNvSpPr>
          <p:nvPr/>
        </p:nvSpPr>
        <p:spPr bwMode="auto">
          <a:xfrm>
            <a:off x="6736493" y="3395401"/>
            <a:ext cx="1270049" cy="56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3500</a:t>
            </a:r>
            <a:endParaRPr lang="en-US" sz="3600" b="1" dirty="0">
              <a:solidFill>
                <a:srgbClr val="88C540"/>
              </a:solidFill>
              <a:latin typeface="+mn-lt"/>
              <a:ea typeface="MS PGothic" charset="0"/>
              <a:cs typeface="MS PGothic" charset="0"/>
              <a:sym typeface="Harmony Sans Light" charset="0"/>
            </a:endParaRPr>
          </a:p>
        </p:txBody>
      </p:sp>
      <p:sp>
        <p:nvSpPr>
          <p:cNvPr id="19" name="Rectangle 5"/>
          <p:cNvSpPr>
            <a:spLocks/>
          </p:cNvSpPr>
          <p:nvPr/>
        </p:nvSpPr>
        <p:spPr bwMode="auto">
          <a:xfrm rot="10800000" flipH="1">
            <a:off x="0" y="2097841"/>
            <a:ext cx="9144000" cy="12859"/>
          </a:xfrm>
          <a:prstGeom prst="rect">
            <a:avLst/>
          </a:prstGeom>
          <a:solidFill>
            <a:srgbClr val="77BC32"/>
          </a:solidFill>
          <a:ln w="25400">
            <a:solidFill>
              <a:schemeClr val="tx1">
                <a:alpha val="0"/>
              </a:schemeClr>
            </a:solidFill>
            <a:miter lim="800000"/>
            <a:headEnd/>
            <a:tailEnd/>
          </a:ln>
        </p:spPr>
        <p:txBody>
          <a:bodyPr lIns="0" tIns="0" rIns="0" bIns="0"/>
          <a:lstStyle/>
          <a:p>
            <a:pPr algn="ctr"/>
            <a:endParaRPr lang="en-US">
              <a:solidFill>
                <a:srgbClr val="29CA1B"/>
              </a:solidFill>
            </a:endParaRPr>
          </a:p>
        </p:txBody>
      </p:sp>
      <p:sp>
        <p:nvSpPr>
          <p:cNvPr id="20" name="Rectangle 5"/>
          <p:cNvSpPr>
            <a:spLocks/>
          </p:cNvSpPr>
          <p:nvPr/>
        </p:nvSpPr>
        <p:spPr bwMode="auto">
          <a:xfrm rot="10800000" flipH="1">
            <a:off x="0" y="4416490"/>
            <a:ext cx="9144000" cy="12859"/>
          </a:xfrm>
          <a:prstGeom prst="rect">
            <a:avLst/>
          </a:prstGeom>
          <a:solidFill>
            <a:srgbClr val="77BC32"/>
          </a:solidFill>
          <a:ln w="25400">
            <a:solidFill>
              <a:schemeClr val="tx1">
                <a:alpha val="0"/>
              </a:schemeClr>
            </a:solidFill>
            <a:miter lim="800000"/>
            <a:headEnd/>
            <a:tailEnd/>
          </a:ln>
        </p:spPr>
        <p:txBody>
          <a:bodyPr lIns="0" tIns="0" rIns="0" bIns="0"/>
          <a:lstStyle/>
          <a:p>
            <a:pPr algn="ctr"/>
            <a:endParaRPr lang="en-US">
              <a:solidFill>
                <a:srgbClr val="29CA1B"/>
              </a:solidFill>
            </a:endParaRPr>
          </a:p>
        </p:txBody>
      </p:sp>
      <p:sp>
        <p:nvSpPr>
          <p:cNvPr id="21" name="Rectangle 6"/>
          <p:cNvSpPr>
            <a:spLocks/>
          </p:cNvSpPr>
          <p:nvPr/>
        </p:nvSpPr>
        <p:spPr bwMode="auto">
          <a:xfrm>
            <a:off x="4533965" y="2622983"/>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noAutofit/>
          </a:bodyPr>
          <a:lstStyle/>
          <a:p>
            <a:r>
              <a:rPr lang="hu-HU" sz="1400" dirty="0" smtClean="0">
                <a:solidFill>
                  <a:srgbClr val="68676B"/>
                </a:solidFill>
                <a:latin typeface="+mn-lt"/>
                <a:ea typeface="MS PGothic" charset="0"/>
                <a:cs typeface="MS PGothic" charset="0"/>
                <a:sym typeface="Harmony Sans" charset="0"/>
              </a:rPr>
              <a:t>Címtár bejegyzés gyorstárcsázáshoz</a:t>
            </a:r>
            <a:endParaRPr lang="en-US" sz="1400" dirty="0">
              <a:solidFill>
                <a:srgbClr val="68676B"/>
              </a:solidFill>
              <a:latin typeface="+mn-lt"/>
              <a:ea typeface="MS PGothic" charset="0"/>
              <a:cs typeface="MS PGothic" charset="0"/>
              <a:sym typeface="Harmony Sans" charset="0"/>
            </a:endParaRPr>
          </a:p>
        </p:txBody>
      </p:sp>
      <p:sp>
        <p:nvSpPr>
          <p:cNvPr id="22" name="Rectangle 8"/>
          <p:cNvSpPr>
            <a:spLocks/>
          </p:cNvSpPr>
          <p:nvPr/>
        </p:nvSpPr>
        <p:spPr bwMode="auto">
          <a:xfrm>
            <a:off x="4533965" y="225442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a:solidFill>
                  <a:srgbClr val="88C540"/>
                </a:solidFill>
                <a:latin typeface="+mn-lt"/>
                <a:ea typeface="MS PGothic" charset="0"/>
                <a:cs typeface="MS PGothic" charset="0"/>
                <a:sym typeface="Harmony Sans Light" charset="0"/>
              </a:rPr>
              <a:t>21000</a:t>
            </a:r>
          </a:p>
        </p:txBody>
      </p:sp>
      <p:sp>
        <p:nvSpPr>
          <p:cNvPr id="23" name="Rectangle 6"/>
          <p:cNvSpPr>
            <a:spLocks/>
          </p:cNvSpPr>
          <p:nvPr/>
        </p:nvSpPr>
        <p:spPr bwMode="auto">
          <a:xfrm>
            <a:off x="4533965" y="3852862"/>
            <a:ext cx="1633884" cy="58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t">
            <a:noAutofit/>
          </a:bodyPr>
          <a:lstStyle/>
          <a:p>
            <a:r>
              <a:rPr lang="hu-HU" sz="1400" dirty="0" smtClean="0">
                <a:solidFill>
                  <a:srgbClr val="68676B"/>
                </a:solidFill>
                <a:latin typeface="+mn-lt"/>
                <a:ea typeface="MS PGothic" charset="0"/>
                <a:cs typeface="MS PGothic" charset="0"/>
                <a:sym typeface="Harmony Sans" charset="0"/>
              </a:rPr>
              <a:t>Felhasználó osztozhat 1 vonalon</a:t>
            </a:r>
            <a:endParaRPr lang="en-US" sz="1400" dirty="0">
              <a:solidFill>
                <a:srgbClr val="68676B"/>
              </a:solidFill>
              <a:latin typeface="+mn-lt"/>
              <a:ea typeface="MS PGothic" charset="0"/>
              <a:cs typeface="MS PGothic" charset="0"/>
              <a:sym typeface="Harmony Sans" charset="0"/>
            </a:endParaRPr>
          </a:p>
        </p:txBody>
      </p:sp>
      <p:sp>
        <p:nvSpPr>
          <p:cNvPr id="24" name="Rectangle 8"/>
          <p:cNvSpPr>
            <a:spLocks/>
          </p:cNvSpPr>
          <p:nvPr/>
        </p:nvSpPr>
        <p:spPr bwMode="auto">
          <a:xfrm>
            <a:off x="4533965" y="3395401"/>
            <a:ext cx="127004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spAutoFit/>
          </a:bodyPr>
          <a:lstStyle/>
          <a:p>
            <a:pPr>
              <a:lnSpc>
                <a:spcPct val="110000"/>
              </a:lnSpc>
              <a:spcBef>
                <a:spcPts val="500"/>
              </a:spcBef>
            </a:pPr>
            <a:r>
              <a:rPr lang="en-US" sz="3600" b="1" dirty="0" smtClean="0">
                <a:solidFill>
                  <a:srgbClr val="88C540"/>
                </a:solidFill>
                <a:latin typeface="+mn-lt"/>
                <a:ea typeface="MS PGothic" charset="0"/>
                <a:cs typeface="MS PGothic" charset="0"/>
                <a:sym typeface="Harmony Sans Light" charset="0"/>
              </a:rPr>
              <a:t>200</a:t>
            </a:r>
            <a:endParaRPr lang="en-US" sz="3600" b="1" dirty="0">
              <a:solidFill>
                <a:srgbClr val="88C540"/>
              </a:solidFill>
              <a:latin typeface="+mn-lt"/>
              <a:ea typeface="MS PGothic" charset="0"/>
              <a:cs typeface="MS PGothic" charset="0"/>
              <a:sym typeface="Harmony Sans Light" charset="0"/>
            </a:endParaRPr>
          </a:p>
        </p:txBody>
      </p:sp>
    </p:spTree>
    <p:extLst>
      <p:ext uri="{BB962C8B-B14F-4D97-AF65-F5344CB8AC3E}">
        <p14:creationId xmlns:p14="http://schemas.microsoft.com/office/powerpoint/2010/main" val="29992546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kereskedő „támogatása” 1.</a:t>
            </a:r>
            <a:endParaRPr lang="en-US" dirty="0"/>
          </a:p>
        </p:txBody>
      </p:sp>
      <p:sp>
        <p:nvSpPr>
          <p:cNvPr id="3" name="Slide Number Placeholder 2"/>
          <p:cNvSpPr>
            <a:spLocks noGrp="1"/>
          </p:cNvSpPr>
          <p:nvPr>
            <p:ph type="sldNum" sz="quarter" idx="11"/>
          </p:nvPr>
        </p:nvSpPr>
        <p:spPr/>
        <p:txBody>
          <a:bodyPr/>
          <a:lstStyle/>
          <a:p>
            <a:fld id="{17D12EB2-65EB-42B5-BD12-C249B32EFE95}" type="slidenum">
              <a:rPr lang="en-US" smtClean="0">
                <a:solidFill>
                  <a:srgbClr val="B3B2B4"/>
                </a:solidFill>
              </a:rPr>
              <a:pPr/>
              <a:t>9</a:t>
            </a:fld>
            <a:endParaRPr lang="en-US">
              <a:solidFill>
                <a:srgbClr val="B3B2B4"/>
              </a:solidFill>
            </a:endParaRPr>
          </a:p>
        </p:txBody>
      </p:sp>
      <p:sp>
        <p:nvSpPr>
          <p:cNvPr id="4" name="Footer Placeholder 3"/>
          <p:cNvSpPr>
            <a:spLocks noGrp="1"/>
          </p:cNvSpPr>
          <p:nvPr>
            <p:ph type="ftr" sz="quarter" idx="3"/>
          </p:nvPr>
        </p:nvSpPr>
        <p:spPr/>
        <p:txBody>
          <a:bodyPr/>
          <a:lstStyle/>
          <a:p>
            <a:r>
              <a:rPr lang="en-US" dirty="0" smtClean="0">
                <a:solidFill>
                  <a:srgbClr val="B3B2B4"/>
                </a:solidFill>
              </a:rPr>
              <a:t>Copyright © Unify GmbH &amp; Co. KG 2015. All rights reserved.</a:t>
            </a:r>
            <a:endParaRPr lang="en-US" dirty="0">
              <a:solidFill>
                <a:srgbClr val="CED8D2"/>
              </a:solidFill>
            </a:endParaRPr>
          </a:p>
        </p:txBody>
      </p:sp>
      <p:sp>
        <p:nvSpPr>
          <p:cNvPr id="7" name="Rectangle 5"/>
          <p:cNvSpPr txBox="1">
            <a:spLocks noChangeArrowheads="1"/>
          </p:cNvSpPr>
          <p:nvPr/>
        </p:nvSpPr>
        <p:spPr>
          <a:xfrm>
            <a:off x="577286" y="1744716"/>
            <a:ext cx="4408929" cy="2251656"/>
          </a:xfrm>
          <a:prstGeom prst="rect">
            <a:avLst/>
          </a:prstGeom>
        </p:spPr>
        <p:txBody>
          <a:bodyPr numCol="2" spcCol="252000"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en-US" sz="1200" dirty="0" smtClean="0">
                <a:solidFill>
                  <a:srgbClr val="202628"/>
                </a:solidFill>
              </a:rPr>
              <a:t>24 program</a:t>
            </a:r>
            <a:r>
              <a:rPr lang="hu-HU" sz="1200" dirty="0" err="1" smtClean="0">
                <a:solidFill>
                  <a:srgbClr val="202628"/>
                </a:solidFill>
              </a:rPr>
              <a:t>ozható</a:t>
            </a:r>
            <a:r>
              <a:rPr lang="hu-HU" sz="1200" dirty="0" smtClean="0">
                <a:solidFill>
                  <a:srgbClr val="202628"/>
                </a:solidFill>
              </a:rPr>
              <a:t> hangszóró csatorna</a:t>
            </a:r>
            <a:r>
              <a:rPr lang="en-US" sz="1200" dirty="0" smtClean="0">
                <a:solidFill>
                  <a:srgbClr val="202628"/>
                </a:solidFill>
              </a:rPr>
              <a:t> </a:t>
            </a:r>
          </a:p>
          <a:p>
            <a:pPr>
              <a:lnSpc>
                <a:spcPct val="100000"/>
              </a:lnSpc>
              <a:spcAft>
                <a:spcPts val="600"/>
              </a:spcAft>
            </a:pPr>
            <a:r>
              <a:rPr lang="en-US" sz="1200" dirty="0">
                <a:solidFill>
                  <a:srgbClr val="202628"/>
                </a:solidFill>
              </a:rPr>
              <a:t>4 </a:t>
            </a:r>
            <a:r>
              <a:rPr lang="hu-HU" sz="1200" dirty="0" err="1" smtClean="0">
                <a:solidFill>
                  <a:srgbClr val="202628"/>
                </a:solidFill>
              </a:rPr>
              <a:t>kézibeszélő</a:t>
            </a:r>
            <a:r>
              <a:rPr lang="hu-HU" sz="1200" dirty="0" smtClean="0">
                <a:solidFill>
                  <a:srgbClr val="202628"/>
                </a:solidFill>
              </a:rPr>
              <a:t>, fejbeszélő és „hattyúnyakú” mikrofon port</a:t>
            </a:r>
          </a:p>
          <a:p>
            <a:pPr>
              <a:lnSpc>
                <a:spcPct val="100000"/>
              </a:lnSpc>
              <a:spcAft>
                <a:spcPts val="600"/>
              </a:spcAft>
            </a:pPr>
            <a:r>
              <a:rPr lang="en-US" sz="1200" dirty="0" smtClean="0">
                <a:solidFill>
                  <a:srgbClr val="202628"/>
                </a:solidFill>
              </a:rPr>
              <a:t>12,000 program</a:t>
            </a:r>
            <a:r>
              <a:rPr lang="hu-HU" sz="1200" dirty="0" err="1" smtClean="0">
                <a:solidFill>
                  <a:srgbClr val="202628"/>
                </a:solidFill>
              </a:rPr>
              <a:t>ozható</a:t>
            </a:r>
            <a:r>
              <a:rPr lang="hu-HU" sz="1200" dirty="0" smtClean="0">
                <a:solidFill>
                  <a:srgbClr val="202628"/>
                </a:solidFill>
              </a:rPr>
              <a:t> billentyű</a:t>
            </a:r>
            <a:r>
              <a:rPr lang="en-US" sz="1200" dirty="0" smtClean="0">
                <a:solidFill>
                  <a:srgbClr val="202628"/>
                </a:solidFill>
              </a:rPr>
              <a:t> </a:t>
            </a:r>
            <a:endParaRPr lang="en-US" sz="1200" dirty="0">
              <a:solidFill>
                <a:srgbClr val="202628"/>
              </a:solidFill>
            </a:endParaRPr>
          </a:p>
          <a:p>
            <a:pPr>
              <a:lnSpc>
                <a:spcPct val="100000"/>
              </a:lnSpc>
              <a:spcAft>
                <a:spcPts val="600"/>
              </a:spcAft>
            </a:pPr>
            <a:r>
              <a:rPr lang="en-US" sz="1200" dirty="0">
                <a:solidFill>
                  <a:srgbClr val="202628"/>
                </a:solidFill>
              </a:rPr>
              <a:t>6 USB </a:t>
            </a:r>
            <a:r>
              <a:rPr lang="en-US" sz="1200" dirty="0" smtClean="0">
                <a:solidFill>
                  <a:srgbClr val="202628"/>
                </a:solidFill>
              </a:rPr>
              <a:t>port</a:t>
            </a:r>
            <a:endParaRPr lang="en-US" sz="1200" dirty="0">
              <a:solidFill>
                <a:srgbClr val="202628"/>
              </a:solidFill>
            </a:endParaRPr>
          </a:p>
          <a:p>
            <a:pPr>
              <a:lnSpc>
                <a:spcPct val="100000"/>
              </a:lnSpc>
              <a:spcAft>
                <a:spcPts val="600"/>
              </a:spcAft>
            </a:pPr>
            <a:r>
              <a:rPr lang="hu-HU" sz="1200" dirty="0">
                <a:solidFill>
                  <a:srgbClr val="202628"/>
                </a:solidFill>
              </a:rPr>
              <a:t>V</a:t>
            </a:r>
            <a:r>
              <a:rPr lang="en-US" sz="1200" dirty="0" err="1" smtClean="0">
                <a:solidFill>
                  <a:srgbClr val="202628"/>
                </a:solidFill>
              </a:rPr>
              <a:t>ideo</a:t>
            </a:r>
            <a:r>
              <a:rPr lang="en-US" sz="1200" dirty="0" smtClean="0">
                <a:solidFill>
                  <a:srgbClr val="202628"/>
                </a:solidFill>
              </a:rPr>
              <a:t> </a:t>
            </a:r>
            <a:r>
              <a:rPr lang="hu-HU" sz="1200" dirty="0" smtClean="0">
                <a:solidFill>
                  <a:srgbClr val="202628"/>
                </a:solidFill>
              </a:rPr>
              <a:t>és</a:t>
            </a:r>
            <a:r>
              <a:rPr lang="en-US" sz="1200" dirty="0" smtClean="0">
                <a:solidFill>
                  <a:srgbClr val="202628"/>
                </a:solidFill>
              </a:rPr>
              <a:t> IPTV</a:t>
            </a:r>
            <a:r>
              <a:rPr lang="hu-HU" sz="1200" dirty="0" smtClean="0">
                <a:solidFill>
                  <a:srgbClr val="202628"/>
                </a:solidFill>
              </a:rPr>
              <a:t> támogatás</a:t>
            </a:r>
            <a:endParaRPr lang="en-US" sz="1200" dirty="0">
              <a:solidFill>
                <a:srgbClr val="202628"/>
              </a:solidFill>
            </a:endParaRPr>
          </a:p>
          <a:p>
            <a:pPr>
              <a:lnSpc>
                <a:spcPct val="100000"/>
              </a:lnSpc>
              <a:spcAft>
                <a:spcPts val="600"/>
              </a:spcAft>
            </a:pPr>
            <a:r>
              <a:rPr lang="en-US" sz="1200" dirty="0">
                <a:solidFill>
                  <a:srgbClr val="202628"/>
                </a:solidFill>
              </a:rPr>
              <a:t>60 soft </a:t>
            </a:r>
            <a:r>
              <a:rPr lang="hu-HU" sz="1200" dirty="0" smtClean="0">
                <a:solidFill>
                  <a:srgbClr val="202628"/>
                </a:solidFill>
              </a:rPr>
              <a:t>billentyű képernyőnként</a:t>
            </a:r>
            <a:endParaRPr lang="en-US" sz="1200" dirty="0">
              <a:solidFill>
                <a:srgbClr val="202628"/>
              </a:solidFill>
            </a:endParaRPr>
          </a:p>
          <a:p>
            <a:pPr>
              <a:lnSpc>
                <a:spcPct val="100000"/>
              </a:lnSpc>
              <a:spcAft>
                <a:spcPts val="600"/>
              </a:spcAft>
            </a:pPr>
            <a:r>
              <a:rPr lang="en-US" sz="1200" dirty="0" smtClean="0">
                <a:solidFill>
                  <a:srgbClr val="202628"/>
                </a:solidFill>
              </a:rPr>
              <a:t/>
            </a:r>
            <a:br>
              <a:rPr lang="en-US" sz="1200" dirty="0" smtClean="0">
                <a:solidFill>
                  <a:srgbClr val="202628"/>
                </a:solidFill>
              </a:rPr>
            </a:br>
            <a:r>
              <a:rPr lang="en-US" sz="1200" dirty="0" smtClean="0">
                <a:solidFill>
                  <a:srgbClr val="202628"/>
                </a:solidFill>
              </a:rPr>
              <a:t>Program</a:t>
            </a:r>
            <a:r>
              <a:rPr lang="hu-HU" sz="1200" dirty="0" err="1" smtClean="0">
                <a:solidFill>
                  <a:srgbClr val="202628"/>
                </a:solidFill>
              </a:rPr>
              <a:t>ozható</a:t>
            </a:r>
            <a:r>
              <a:rPr lang="hu-HU" sz="1200" dirty="0" smtClean="0">
                <a:solidFill>
                  <a:srgbClr val="202628"/>
                </a:solidFill>
              </a:rPr>
              <a:t> „</a:t>
            </a:r>
            <a:r>
              <a:rPr lang="en-US" sz="1200" dirty="0" smtClean="0">
                <a:solidFill>
                  <a:srgbClr val="202628"/>
                </a:solidFill>
              </a:rPr>
              <a:t>soft </a:t>
            </a:r>
            <a:r>
              <a:rPr lang="hu-HU" sz="1200" dirty="0" smtClean="0">
                <a:solidFill>
                  <a:srgbClr val="202628"/>
                </a:solidFill>
              </a:rPr>
              <a:t>és </a:t>
            </a:r>
            <a:r>
              <a:rPr lang="en-US" sz="1200" dirty="0" smtClean="0">
                <a:solidFill>
                  <a:srgbClr val="202628"/>
                </a:solidFill>
              </a:rPr>
              <a:t/>
            </a:r>
            <a:br>
              <a:rPr lang="en-US" sz="1200" dirty="0" smtClean="0">
                <a:solidFill>
                  <a:srgbClr val="202628"/>
                </a:solidFill>
              </a:rPr>
            </a:br>
            <a:r>
              <a:rPr lang="en-US" sz="1200" dirty="0" smtClean="0">
                <a:solidFill>
                  <a:srgbClr val="202628"/>
                </a:solidFill>
              </a:rPr>
              <a:t>hard</a:t>
            </a:r>
            <a:r>
              <a:rPr lang="hu-HU" sz="1200" dirty="0" smtClean="0">
                <a:solidFill>
                  <a:srgbClr val="202628"/>
                </a:solidFill>
              </a:rPr>
              <a:t>” </a:t>
            </a:r>
            <a:r>
              <a:rPr lang="hu-HU" sz="1200" dirty="0" err="1" smtClean="0">
                <a:solidFill>
                  <a:srgbClr val="202628"/>
                </a:solidFill>
              </a:rPr>
              <a:t>billyentyűk</a:t>
            </a:r>
            <a:r>
              <a:rPr lang="en-US" sz="1200" dirty="0" smtClean="0">
                <a:solidFill>
                  <a:srgbClr val="202628"/>
                </a:solidFill>
              </a:rPr>
              <a:t> </a:t>
            </a:r>
            <a:endParaRPr lang="en-US" sz="1200" dirty="0">
              <a:solidFill>
                <a:srgbClr val="202628"/>
              </a:solidFill>
            </a:endParaRPr>
          </a:p>
          <a:p>
            <a:pPr>
              <a:lnSpc>
                <a:spcPct val="100000"/>
              </a:lnSpc>
              <a:spcAft>
                <a:spcPts val="600"/>
              </a:spcAft>
            </a:pPr>
            <a:r>
              <a:rPr lang="hu-HU" sz="1200" dirty="0" smtClean="0">
                <a:solidFill>
                  <a:srgbClr val="202628"/>
                </a:solidFill>
              </a:rPr>
              <a:t>„</a:t>
            </a:r>
            <a:r>
              <a:rPr lang="en-US" sz="1200" dirty="0" smtClean="0">
                <a:solidFill>
                  <a:srgbClr val="202628"/>
                </a:solidFill>
              </a:rPr>
              <a:t>Soft turret</a:t>
            </a:r>
            <a:r>
              <a:rPr lang="hu-HU" sz="1200" dirty="0" smtClean="0">
                <a:solidFill>
                  <a:srgbClr val="202628"/>
                </a:solidFill>
              </a:rPr>
              <a:t>”</a:t>
            </a:r>
            <a:r>
              <a:rPr lang="en-US" sz="1200" dirty="0" smtClean="0">
                <a:solidFill>
                  <a:srgbClr val="202628"/>
                </a:solidFill>
              </a:rPr>
              <a:t> </a:t>
            </a:r>
            <a:r>
              <a:rPr lang="hu-HU" sz="1200" dirty="0" smtClean="0">
                <a:solidFill>
                  <a:srgbClr val="202628"/>
                </a:solidFill>
              </a:rPr>
              <a:t>egyező felülettel</a:t>
            </a:r>
          </a:p>
          <a:p>
            <a:pPr>
              <a:lnSpc>
                <a:spcPct val="100000"/>
              </a:lnSpc>
              <a:spcAft>
                <a:spcPts val="600"/>
              </a:spcAft>
            </a:pPr>
            <a:r>
              <a:rPr lang="hu-HU" sz="1200" dirty="0" smtClean="0">
                <a:solidFill>
                  <a:srgbClr val="202628"/>
                </a:solidFill>
              </a:rPr>
              <a:t>Lebegő tárcsázó felület</a:t>
            </a:r>
            <a:endParaRPr lang="en-US" sz="1200" dirty="0" smtClean="0">
              <a:solidFill>
                <a:srgbClr val="202628"/>
              </a:solidFill>
            </a:endParaRPr>
          </a:p>
          <a:p>
            <a:pPr>
              <a:lnSpc>
                <a:spcPct val="100000"/>
              </a:lnSpc>
              <a:spcAft>
                <a:spcPts val="600"/>
              </a:spcAft>
            </a:pPr>
            <a:r>
              <a:rPr lang="en-US" sz="1200" dirty="0">
                <a:solidFill>
                  <a:schemeClr val="bg1"/>
                </a:solidFill>
              </a:rPr>
              <a:t>32 </a:t>
            </a:r>
            <a:r>
              <a:rPr lang="en-US" sz="1200" dirty="0" smtClean="0">
                <a:solidFill>
                  <a:schemeClr val="bg1"/>
                </a:solidFill>
              </a:rPr>
              <a:t>program</a:t>
            </a:r>
            <a:r>
              <a:rPr lang="hu-HU" sz="1200" dirty="0" err="1" smtClean="0">
                <a:solidFill>
                  <a:schemeClr val="bg1"/>
                </a:solidFill>
              </a:rPr>
              <a:t>ozható</a:t>
            </a:r>
            <a:r>
              <a:rPr lang="hu-HU" sz="1200" dirty="0" smtClean="0">
                <a:solidFill>
                  <a:schemeClr val="bg1"/>
                </a:solidFill>
              </a:rPr>
              <a:t> makró billentyű</a:t>
            </a:r>
            <a:endParaRPr lang="en-US" sz="1200" dirty="0">
              <a:solidFill>
                <a:schemeClr val="bg1"/>
              </a:solidFill>
            </a:endParaRPr>
          </a:p>
          <a:p>
            <a:pPr>
              <a:lnSpc>
                <a:spcPct val="100000"/>
              </a:lnSpc>
              <a:spcAft>
                <a:spcPts val="600"/>
              </a:spcAft>
            </a:pPr>
            <a:r>
              <a:rPr lang="hu-HU" sz="1200" dirty="0" smtClean="0">
                <a:solidFill>
                  <a:schemeClr val="bg1"/>
                </a:solidFill>
              </a:rPr>
              <a:t>„</a:t>
            </a:r>
            <a:r>
              <a:rPr lang="en-US" sz="1200" dirty="0" smtClean="0">
                <a:solidFill>
                  <a:schemeClr val="bg1"/>
                </a:solidFill>
              </a:rPr>
              <a:t>Free seating</a:t>
            </a:r>
            <a:r>
              <a:rPr lang="hu-HU" sz="1200" dirty="0" smtClean="0">
                <a:solidFill>
                  <a:schemeClr val="bg1"/>
                </a:solidFill>
              </a:rPr>
              <a:t>”</a:t>
            </a:r>
            <a:endParaRPr lang="en-US" sz="1200" dirty="0" smtClean="0">
              <a:solidFill>
                <a:schemeClr val="bg1"/>
              </a:solidFill>
            </a:endParaRPr>
          </a:p>
          <a:p>
            <a:pPr>
              <a:lnSpc>
                <a:spcPct val="100000"/>
              </a:lnSpc>
              <a:spcAft>
                <a:spcPts val="600"/>
              </a:spcAft>
            </a:pPr>
            <a:r>
              <a:rPr lang="hu-HU" sz="1200" dirty="0" smtClean="0">
                <a:solidFill>
                  <a:srgbClr val="202628"/>
                </a:solidFill>
              </a:rPr>
              <a:t>Jelenlét indikáció a </a:t>
            </a:r>
            <a:r>
              <a:rPr lang="hu-HU" sz="1200" dirty="0" err="1" smtClean="0">
                <a:solidFill>
                  <a:srgbClr val="202628"/>
                </a:solidFill>
              </a:rPr>
              <a:t>gyorsbilentyűkön</a:t>
            </a:r>
            <a:endParaRPr lang="en-US" sz="1200" dirty="0" smtClean="0">
              <a:solidFill>
                <a:srgbClr val="202628"/>
              </a:solidFill>
            </a:endParaRPr>
          </a:p>
        </p:txBody>
      </p:sp>
      <p:sp>
        <p:nvSpPr>
          <p:cNvPr id="9" name="Rectangle 5"/>
          <p:cNvSpPr txBox="1">
            <a:spLocks noChangeArrowheads="1"/>
          </p:cNvSpPr>
          <p:nvPr/>
        </p:nvSpPr>
        <p:spPr>
          <a:xfrm>
            <a:off x="577285" y="1414573"/>
            <a:ext cx="2788215" cy="330143"/>
          </a:xfrm>
          <a:prstGeom prst="rect">
            <a:avLst/>
          </a:prstGeom>
        </p:spPr>
        <p:txBody>
          <a:bodyPr anchor="b"/>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r>
              <a:rPr lang="hu-HU" sz="1600" b="1" dirty="0" smtClean="0">
                <a:solidFill>
                  <a:srgbClr val="202628"/>
                </a:solidFill>
              </a:rPr>
              <a:t>Személyes </a:t>
            </a:r>
            <a:r>
              <a:rPr lang="hu-HU" sz="1600" b="1" dirty="0" err="1" smtClean="0">
                <a:solidFill>
                  <a:srgbClr val="202628"/>
                </a:solidFill>
              </a:rPr>
              <a:t>controll</a:t>
            </a:r>
            <a:endParaRPr lang="en-US" sz="1600" b="1" dirty="0">
              <a:solidFill>
                <a:srgbClr val="202628"/>
              </a:solidFill>
            </a:endParaRPr>
          </a:p>
        </p:txBody>
      </p:sp>
      <p:sp>
        <p:nvSpPr>
          <p:cNvPr id="12" name="Rectangle 5"/>
          <p:cNvSpPr txBox="1">
            <a:spLocks noChangeArrowheads="1"/>
          </p:cNvSpPr>
          <p:nvPr/>
        </p:nvSpPr>
        <p:spPr>
          <a:xfrm>
            <a:off x="2235241" y="1808978"/>
            <a:ext cx="1714459" cy="660285"/>
          </a:xfrm>
          <a:prstGeom prst="rect">
            <a:avLst/>
          </a:prstGeom>
        </p:spPr>
        <p:txBody>
          <a:bodyPr anchor="t"/>
          <a:lstStyle>
            <a:lvl1pPr algn="l" rtl="0" fontAlgn="base">
              <a:lnSpc>
                <a:spcPct val="90000"/>
              </a:lnSpc>
              <a:spcBef>
                <a:spcPct val="0"/>
              </a:spcBef>
              <a:spcAft>
                <a:spcPct val="0"/>
              </a:spcAft>
              <a:defRPr sz="5500">
                <a:solidFill>
                  <a:schemeClr val="hlink"/>
                </a:solidFill>
                <a:latin typeface="+mj-lt"/>
                <a:ea typeface="+mj-ea"/>
                <a:cs typeface="+mj-cs"/>
              </a:defRPr>
            </a:lvl1pPr>
            <a:lvl2pPr algn="l" rtl="0" fontAlgn="base">
              <a:lnSpc>
                <a:spcPct val="90000"/>
              </a:lnSpc>
              <a:spcBef>
                <a:spcPct val="0"/>
              </a:spcBef>
              <a:spcAft>
                <a:spcPct val="0"/>
              </a:spcAft>
              <a:defRPr sz="3600">
                <a:solidFill>
                  <a:schemeClr val="hlink"/>
                </a:solidFill>
                <a:latin typeface="Arial" charset="0"/>
                <a:cs typeface="Arial" charset="0"/>
              </a:defRPr>
            </a:lvl2pPr>
            <a:lvl3pPr algn="l" rtl="0" fontAlgn="base">
              <a:lnSpc>
                <a:spcPct val="90000"/>
              </a:lnSpc>
              <a:spcBef>
                <a:spcPct val="0"/>
              </a:spcBef>
              <a:spcAft>
                <a:spcPct val="0"/>
              </a:spcAft>
              <a:defRPr sz="3600">
                <a:solidFill>
                  <a:schemeClr val="hlink"/>
                </a:solidFill>
                <a:latin typeface="Arial" charset="0"/>
                <a:cs typeface="Arial" charset="0"/>
              </a:defRPr>
            </a:lvl3pPr>
            <a:lvl4pPr algn="l" rtl="0" fontAlgn="base">
              <a:lnSpc>
                <a:spcPct val="90000"/>
              </a:lnSpc>
              <a:spcBef>
                <a:spcPct val="0"/>
              </a:spcBef>
              <a:spcAft>
                <a:spcPct val="0"/>
              </a:spcAft>
              <a:defRPr sz="3600">
                <a:solidFill>
                  <a:schemeClr val="hlink"/>
                </a:solidFill>
                <a:latin typeface="Arial" charset="0"/>
                <a:cs typeface="Arial" charset="0"/>
              </a:defRPr>
            </a:lvl4pPr>
            <a:lvl5pPr algn="l" rtl="0" fontAlgn="base">
              <a:lnSpc>
                <a:spcPct val="90000"/>
              </a:lnSpc>
              <a:spcBef>
                <a:spcPct val="0"/>
              </a:spcBef>
              <a:spcAft>
                <a:spcPct val="0"/>
              </a:spcAft>
              <a:defRPr sz="3600">
                <a:solidFill>
                  <a:schemeClr val="hlink"/>
                </a:solidFill>
                <a:latin typeface="Arial" charset="0"/>
                <a:cs typeface="Arial" charset="0"/>
              </a:defRPr>
            </a:lvl5pPr>
            <a:lvl6pPr marL="457200" algn="l" rtl="0" fontAlgn="base">
              <a:lnSpc>
                <a:spcPct val="90000"/>
              </a:lnSpc>
              <a:spcBef>
                <a:spcPct val="0"/>
              </a:spcBef>
              <a:spcAft>
                <a:spcPct val="0"/>
              </a:spcAft>
              <a:defRPr sz="3600">
                <a:solidFill>
                  <a:schemeClr val="hlink"/>
                </a:solidFill>
                <a:latin typeface="Arial" charset="0"/>
                <a:cs typeface="Arial" charset="0"/>
              </a:defRPr>
            </a:lvl6pPr>
            <a:lvl7pPr marL="914400" algn="l" rtl="0" fontAlgn="base">
              <a:lnSpc>
                <a:spcPct val="90000"/>
              </a:lnSpc>
              <a:spcBef>
                <a:spcPct val="0"/>
              </a:spcBef>
              <a:spcAft>
                <a:spcPct val="0"/>
              </a:spcAft>
              <a:defRPr sz="3600">
                <a:solidFill>
                  <a:schemeClr val="hlink"/>
                </a:solidFill>
                <a:latin typeface="Arial" charset="0"/>
                <a:cs typeface="Arial" charset="0"/>
              </a:defRPr>
            </a:lvl7pPr>
            <a:lvl8pPr marL="1371600" algn="l" rtl="0" fontAlgn="base">
              <a:lnSpc>
                <a:spcPct val="90000"/>
              </a:lnSpc>
              <a:spcBef>
                <a:spcPct val="0"/>
              </a:spcBef>
              <a:spcAft>
                <a:spcPct val="0"/>
              </a:spcAft>
              <a:defRPr sz="3600">
                <a:solidFill>
                  <a:schemeClr val="hlink"/>
                </a:solidFill>
                <a:latin typeface="Arial" charset="0"/>
                <a:cs typeface="Arial" charset="0"/>
              </a:defRPr>
            </a:lvl8pPr>
            <a:lvl9pPr marL="1828800" algn="l" rtl="0" fontAlgn="base">
              <a:lnSpc>
                <a:spcPct val="90000"/>
              </a:lnSpc>
              <a:spcBef>
                <a:spcPct val="0"/>
              </a:spcBef>
              <a:spcAft>
                <a:spcPct val="0"/>
              </a:spcAft>
              <a:defRPr sz="3600">
                <a:solidFill>
                  <a:schemeClr val="hlink"/>
                </a:solidFill>
                <a:latin typeface="Arial" charset="0"/>
                <a:cs typeface="Arial" charset="0"/>
              </a:defRPr>
            </a:lvl9pPr>
          </a:lstStyle>
          <a:p>
            <a:pPr>
              <a:lnSpc>
                <a:spcPct val="100000"/>
              </a:lnSpc>
              <a:spcAft>
                <a:spcPts val="600"/>
              </a:spcAft>
            </a:pPr>
            <a:endParaRPr lang="en-US" sz="1200" dirty="0">
              <a:solidFill>
                <a:srgbClr val="202628"/>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3602"/>
          <a:stretch/>
        </p:blipFill>
        <p:spPr>
          <a:xfrm>
            <a:off x="4787900" y="1305387"/>
            <a:ext cx="4356100" cy="2690985"/>
          </a:xfrm>
          <a:prstGeom prst="rect">
            <a:avLst/>
          </a:prstGeom>
        </p:spPr>
      </p:pic>
    </p:spTree>
    <p:extLst>
      <p:ext uri="{BB962C8B-B14F-4D97-AF65-F5344CB8AC3E}">
        <p14:creationId xmlns:p14="http://schemas.microsoft.com/office/powerpoint/2010/main" val="103458244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ewCo_PPT_Wide_Template_Light_V06E_081313">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sible-NewCo_PPT_Wide_Template_Dark_V06E_082113 (1)">
  <a:themeElements>
    <a:clrScheme name="Custom 9">
      <a:dk1>
        <a:srgbClr val="7C7B7F"/>
      </a:dk1>
      <a:lt1>
        <a:srgbClr val="FFFFFF"/>
      </a:lt1>
      <a:dk2>
        <a:srgbClr val="202628"/>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nsible-NewCo_PPT_Wide_Template_Dark_V06E_082113 (1)">
  <a:themeElements>
    <a:clrScheme name="Custom 9">
      <a:dk1>
        <a:srgbClr val="7C7B7F"/>
      </a:dk1>
      <a:lt1>
        <a:srgbClr val="FFFFFF"/>
      </a:lt1>
      <a:dk2>
        <a:srgbClr val="202628"/>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nsible-NewCo_PPT_Wide_Template_Dark_V06E_082113 (1)">
  <a:themeElements>
    <a:clrScheme name="Custom 9">
      <a:dk1>
        <a:srgbClr val="7C7B7F"/>
      </a:dk1>
      <a:lt1>
        <a:srgbClr val="FFFFFF"/>
      </a:lt1>
      <a:dk2>
        <a:srgbClr val="202628"/>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NewCo_PPT_Wide_Template_Light_V06E_081313">
  <a:themeElements>
    <a:clrScheme name="Custom 1">
      <a:dk1>
        <a:srgbClr val="7C7B7F"/>
      </a:dk1>
      <a:lt1>
        <a:srgbClr val="FFFFFF"/>
      </a:lt1>
      <a:dk2>
        <a:srgbClr val="202628"/>
      </a:dk2>
      <a:lt2>
        <a:srgbClr val="88C540"/>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20252A"/>
        </a:dk1>
        <a:lt1>
          <a:srgbClr val="FFFFFF"/>
        </a:lt1>
        <a:dk2>
          <a:srgbClr val="20252A"/>
        </a:dk2>
        <a:lt2>
          <a:srgbClr val="FFFFFF"/>
        </a:lt2>
        <a:accent1>
          <a:srgbClr val="88C540"/>
        </a:accent1>
        <a:accent2>
          <a:srgbClr val="E9E611"/>
        </a:accent2>
        <a:accent3>
          <a:srgbClr val="FFFFFF"/>
        </a:accent3>
        <a:accent4>
          <a:srgbClr val="1A1E22"/>
        </a:accent4>
        <a:accent5>
          <a:srgbClr val="C3DFAF"/>
        </a:accent5>
        <a:accent6>
          <a:srgbClr val="D3D00E"/>
        </a:accent6>
        <a:hlink>
          <a:srgbClr val="49C300"/>
        </a:hlink>
        <a:folHlink>
          <a:srgbClr val="497034"/>
        </a:folHlink>
      </a:clrScheme>
      <a:clrMap bg1="lt1" tx1="dk1" bg2="lt2" tx2="dk2" accent1="accent1" accent2="accent2" accent3="accent3" accent4="accent4" accent5="accent5" accent6="accent6" hlink="hlink" folHlink="folHlink"/>
    </a:extraClrScheme>
    <a:extraClrScheme>
      <a:clrScheme name="Default Design 14">
        <a:dk1>
          <a:srgbClr val="2A313A"/>
        </a:dk1>
        <a:lt1>
          <a:srgbClr val="FFFFFF"/>
        </a:lt1>
        <a:dk2>
          <a:srgbClr val="CED8D2"/>
        </a:dk2>
        <a:lt2>
          <a:srgbClr val="7C7B7F"/>
        </a:lt2>
        <a:accent1>
          <a:srgbClr val="487034"/>
        </a:accent1>
        <a:accent2>
          <a:srgbClr val="E9E611"/>
        </a:accent2>
        <a:accent3>
          <a:srgbClr val="FFFFFF"/>
        </a:accent3>
        <a:accent4>
          <a:srgbClr val="222830"/>
        </a:accent4>
        <a:accent5>
          <a:srgbClr val="B1BBAE"/>
        </a:accent5>
        <a:accent6>
          <a:srgbClr val="D3D00E"/>
        </a:accent6>
        <a:hlink>
          <a:srgbClr val="88C540"/>
        </a:hlink>
        <a:folHlink>
          <a:srgbClr val="B3B2B4"/>
        </a:folHlink>
      </a:clrScheme>
      <a:clrMap bg1="lt1" tx1="dk1" bg2="lt2" tx2="dk2" accent1="accent1" accent2="accent2" accent3="accent3" accent4="accent4" accent5="accent5" accent6="accent6" hlink="hlink" folHlink="folHlink"/>
    </a:extraClrScheme>
    <a:extraClrScheme>
      <a:clrScheme name="Default Design 15">
        <a:dk1>
          <a:srgbClr val="7C7B7F"/>
        </a:dk1>
        <a:lt1>
          <a:srgbClr val="FFFFFF"/>
        </a:lt1>
        <a:dk2>
          <a:srgbClr val="2A313A"/>
        </a:dk2>
        <a:lt2>
          <a:srgbClr val="CED8D2"/>
        </a:lt2>
        <a:accent1>
          <a:srgbClr val="487034"/>
        </a:accent1>
        <a:accent2>
          <a:srgbClr val="E9E611"/>
        </a:accent2>
        <a:accent3>
          <a:srgbClr val="ACADAE"/>
        </a:accent3>
        <a:accent4>
          <a:srgbClr val="DADADA"/>
        </a:accent4>
        <a:accent5>
          <a:srgbClr val="B1BBAE"/>
        </a:accent5>
        <a:accent6>
          <a:srgbClr val="D3D00E"/>
        </a:accent6>
        <a:hlink>
          <a:srgbClr val="88C540"/>
        </a:hlink>
        <a:folHlink>
          <a:srgbClr val="B3B2B4"/>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TotalTime>
  <Words>3478</Words>
  <Application>Microsoft Office PowerPoint</Application>
  <PresentationFormat>On-screen Show (16:9)</PresentationFormat>
  <Paragraphs>483</Paragraphs>
  <Slides>24</Slides>
  <Notes>19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MS PGothic</vt:lpstr>
      <vt:lpstr>MS PGothic</vt:lpstr>
      <vt:lpstr>Arial</vt:lpstr>
      <vt:lpstr>Calibri</vt:lpstr>
      <vt:lpstr>Gill Sans</vt:lpstr>
      <vt:lpstr>Harmony Sans</vt:lpstr>
      <vt:lpstr>Harmony Sans Light</vt:lpstr>
      <vt:lpstr>Siemens Sans</vt:lpstr>
      <vt:lpstr>Times New Roman</vt:lpstr>
      <vt:lpstr>Wingdings</vt:lpstr>
      <vt:lpstr>ヒラギノ角ゴ ProN W3</vt:lpstr>
      <vt:lpstr>NewCo_PPT_Wide_Template_Light_V06E_081313</vt:lpstr>
      <vt:lpstr>1_Default Design</vt:lpstr>
      <vt:lpstr>ansible-NewCo_PPT_Wide_Template_Dark_V06E_082113 (1)</vt:lpstr>
      <vt:lpstr>1_ansible-NewCo_PPT_Wide_Template_Dark_V06E_082113 (1)</vt:lpstr>
      <vt:lpstr>2_ansible-NewCo_PPT_Wide_Template_Dark_V06E_082113 (1)</vt:lpstr>
      <vt:lpstr>1_NewCo_PPT_Wide_Template_Light_V06E_081313</vt:lpstr>
      <vt:lpstr>PowerPoint Presentation</vt:lpstr>
      <vt:lpstr>OpenScape Xpert</vt:lpstr>
      <vt:lpstr>PowerPoint Presentation</vt:lpstr>
      <vt:lpstr>A kereskedők hatékonyságát befolyásoló tényezők „az azonnali/kritikus idejű kommunikáció kihívásai”</vt:lpstr>
      <vt:lpstr>PowerPoint Presentation</vt:lpstr>
      <vt:lpstr>PowerPoint Presentation</vt:lpstr>
      <vt:lpstr>PowerPoint Presentation</vt:lpstr>
      <vt:lpstr>OpenScape Xpert</vt:lpstr>
      <vt:lpstr>A kereskedő „támogatása” 1.</vt:lpstr>
      <vt:lpstr>PowerPoint Presentation</vt:lpstr>
      <vt:lpstr>Bővíthető a még jobb kihasználás érdekében</vt:lpstr>
      <vt:lpstr>OpenScape Xpert 6010p</vt:lpstr>
      <vt:lpstr>Az OpenScape Xpert V5 újdonságai  1.</vt:lpstr>
      <vt:lpstr>OpenScape Xpert V5 újdonságai  2.</vt:lpstr>
      <vt:lpstr>Az OpenScape Xpert V5 újdonságai  3.</vt:lpstr>
      <vt:lpstr>OpenScape Xpert rendszer architektúra 1. Egy telephely</vt:lpstr>
      <vt:lpstr>OpenScape Xpert rendszer architektúra 2. Több telephely</vt:lpstr>
      <vt:lpstr>VMware bevezetési lehetőségek Data center fejlesztések a meg jobb TCO érdekében</vt:lpstr>
      <vt:lpstr>Strapabíró, folyamatos rendelkezésre állás</vt:lpstr>
      <vt:lpstr>Miért a Unify megoldás a válasz?</vt:lpstr>
      <vt:lpstr>Powerful solutions for time critical decisions</vt:lpstr>
      <vt:lpstr>Why OpenScape Xpert now?</vt:lpstr>
      <vt:lpstr>PowerPoint Presentation</vt:lpstr>
      <vt:lpstr>Stay engaged</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Campbell</dc:creator>
  <cp:lastModifiedBy>Papp, Istvan</cp:lastModifiedBy>
  <cp:revision>626</cp:revision>
  <dcterms:created xsi:type="dcterms:W3CDTF">2012-06-12T19:28:52Z</dcterms:created>
  <dcterms:modified xsi:type="dcterms:W3CDTF">2016-03-30T08:53:14Z</dcterms:modified>
</cp:coreProperties>
</file>