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76" r:id="rId4"/>
    <p:sldId id="278" r:id="rId5"/>
    <p:sldId id="281" r:id="rId6"/>
    <p:sldId id="279" r:id="rId7"/>
    <p:sldId id="280" r:id="rId8"/>
    <p:sldId id="265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E64"/>
    <a:srgbClr val="652B91"/>
    <a:srgbClr val="AFCA0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5F0F0-1C8F-4E06-B644-C512C71B8D8E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51611-575A-4C51-A93E-5AE42AE82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3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9632" y="1779662"/>
            <a:ext cx="5544616" cy="1102519"/>
          </a:xfrm>
        </p:spPr>
        <p:txBody>
          <a:bodyPr>
            <a:normAutofit/>
          </a:bodyPr>
          <a:lstStyle>
            <a:lvl1pPr>
              <a:defRPr sz="36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3147814"/>
            <a:ext cx="3816424" cy="57606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TeXGyreAdventor" pitchFamily="50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CLICK TO EDIT 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085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57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9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6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9592" y="1923678"/>
            <a:ext cx="6048672" cy="1102519"/>
          </a:xfrm>
        </p:spPr>
        <p:txBody>
          <a:bodyPr>
            <a:normAutofit/>
          </a:bodyPr>
          <a:lstStyle>
            <a:lvl1pPr>
              <a:defRPr sz="3600">
                <a:latin typeface="TeXGyreAdventor" pitchFamily="50" charset="-18"/>
              </a:defRPr>
            </a:lvl1pPr>
          </a:lstStyle>
          <a:p>
            <a:r>
              <a:rPr lang="hu-HU" dirty="0" smtClean="0"/>
              <a:t>FEJEZETELVÁLASZTÓ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54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3291830"/>
            <a:ext cx="6995120" cy="1152128"/>
          </a:xfrm>
        </p:spPr>
        <p:txBody>
          <a:bodyPr>
            <a:normAutofit/>
          </a:bodyPr>
          <a:lstStyle>
            <a:lvl1pPr>
              <a:defRPr sz="1200">
                <a:latin typeface="TeXGyreAdventor" pitchFamily="50" charset="-18"/>
              </a:defRPr>
            </a:lvl1pPr>
            <a:lvl2pPr>
              <a:defRPr sz="1200">
                <a:latin typeface="TeXGyreAdventor" pitchFamily="50" charset="-18"/>
              </a:defRPr>
            </a:lvl2pPr>
            <a:lvl3pPr>
              <a:defRPr sz="1200">
                <a:latin typeface="TeXGyreAdventor" pitchFamily="50" charset="-18"/>
              </a:defRPr>
            </a:lvl3pPr>
            <a:lvl4pPr>
              <a:defRPr sz="1200">
                <a:latin typeface="TeXGyreAdventor" pitchFamily="50" charset="-18"/>
              </a:defRPr>
            </a:lvl4pPr>
            <a:lvl5pPr>
              <a:defRPr sz="1200">
                <a:latin typeface="TeXGyreAdventor" pitchFamily="50" charset="-1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691680" y="4767263"/>
            <a:ext cx="2133600" cy="273844"/>
          </a:xfrm>
        </p:spPr>
        <p:txBody>
          <a:bodyPr/>
          <a:lstStyle/>
          <a:p>
            <a:fld id="{E56BB37C-A3D7-42B6-8CB3-A43A0E531748}" type="datetimeFigureOut">
              <a:rPr lang="hu-HU" smtClean="0"/>
              <a:t>2017. 09. 21.</a:t>
            </a:fld>
            <a:endParaRPr lang="hu-HU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1680" y="1275606"/>
            <a:ext cx="6984776" cy="2880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AFCA0B"/>
                </a:solidFill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TITLE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>
            <a:lvl1pPr algn="l">
              <a:defRPr sz="27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91680" y="1563638"/>
            <a:ext cx="6984776" cy="15841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23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91680" y="4767263"/>
            <a:ext cx="2133600" cy="273844"/>
          </a:xfrm>
        </p:spPr>
        <p:txBody>
          <a:bodyPr/>
          <a:lstStyle/>
          <a:p>
            <a:fld id="{E56BB37C-A3D7-42B6-8CB3-A43A0E531748}" type="datetimeFigureOut">
              <a:rPr lang="hu-HU" smtClean="0"/>
              <a:t>2017. 09. 21.</a:t>
            </a:fld>
            <a:endParaRPr lang="hu-H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1680" y="1275606"/>
            <a:ext cx="3744416" cy="2880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AFCA0B"/>
                </a:solidFill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TITLE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>
            <a:lvl1pPr algn="l">
              <a:defRPr sz="27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91680" y="1563638"/>
            <a:ext cx="3744416" cy="28803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pic>
        <p:nvPicPr>
          <p:cNvPr id="1028" name="Picture 4" descr="E:\GRAFIKA\CORPUS COMMUNICATION\eg ppt\6 bor\hatterek\kép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560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1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767263"/>
            <a:ext cx="2133600" cy="273844"/>
          </a:xfrm>
        </p:spPr>
        <p:txBody>
          <a:bodyPr/>
          <a:lstStyle/>
          <a:p>
            <a:fld id="{E56BB37C-A3D7-42B6-8CB3-A43A0E531748}" type="datetimeFigureOut">
              <a:rPr lang="hu-HU" smtClean="0"/>
              <a:t>2017. 09. 21.</a:t>
            </a:fld>
            <a:endParaRPr lang="hu-HU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1680" y="1275606"/>
            <a:ext cx="6984776" cy="2880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AFCA0B"/>
                </a:solidFill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TITLE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>
            <a:lvl1pPr algn="l">
              <a:defRPr sz="27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91680" y="1563638"/>
            <a:ext cx="6984776" cy="10801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23528" y="2787774"/>
            <a:ext cx="8352928" cy="16561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76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1680" y="1275606"/>
            <a:ext cx="3744416" cy="2880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AFCA0B"/>
                </a:solidFill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TITLE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>
            <a:lvl1pPr algn="l">
              <a:defRPr sz="27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91680" y="1563638"/>
            <a:ext cx="3744416" cy="10801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pic>
        <p:nvPicPr>
          <p:cNvPr id="14" name="Picture 4" descr="E:\GRAFIKA\CORPUS COMMUNICATION\eg ppt\6 bor\hatterek\kép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560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767263"/>
            <a:ext cx="2133600" cy="273844"/>
          </a:xfrm>
        </p:spPr>
        <p:txBody>
          <a:bodyPr/>
          <a:lstStyle/>
          <a:p>
            <a:fld id="{E56BB37C-A3D7-42B6-8CB3-A43A0E531748}" type="datetimeFigureOut">
              <a:rPr lang="hu-HU" smtClean="0"/>
              <a:t>2017. 09. 21.</a:t>
            </a:fld>
            <a:endParaRPr lang="hu-HU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23528" y="2787774"/>
            <a:ext cx="5112568" cy="1656184"/>
          </a:xfrm>
        </p:spPr>
        <p:txBody>
          <a:bodyPr>
            <a:normAutofit/>
          </a:bodyPr>
          <a:lstStyle>
            <a:lvl1pPr>
              <a:defRPr sz="1200">
                <a:latin typeface="TeXGyreAdventor" pitchFamily="50" charset="-18"/>
              </a:defRPr>
            </a:lvl1pPr>
            <a:lvl2pPr>
              <a:defRPr sz="1200">
                <a:latin typeface="TeXGyreAdventor" pitchFamily="50" charset="-18"/>
              </a:defRPr>
            </a:lvl2pPr>
            <a:lvl3pPr>
              <a:defRPr sz="1200">
                <a:latin typeface="TeXGyreAdventor" pitchFamily="50" charset="-18"/>
              </a:defRPr>
            </a:lvl3pPr>
            <a:lvl4pPr>
              <a:defRPr sz="1200">
                <a:latin typeface="TeXGyreAdventor" pitchFamily="50" charset="-18"/>
              </a:defRPr>
            </a:lvl4pPr>
            <a:lvl5pPr>
              <a:defRPr sz="1200">
                <a:latin typeface="TeXGyreAdventor" pitchFamily="50" charset="-1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477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1680" y="1275606"/>
            <a:ext cx="4896544" cy="2880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AFCA0B"/>
                </a:solidFill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TITLE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91680" y="1563638"/>
            <a:ext cx="4896544" cy="28083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91680" y="4767263"/>
            <a:ext cx="2133600" cy="273844"/>
          </a:xfrm>
        </p:spPr>
        <p:txBody>
          <a:bodyPr/>
          <a:lstStyle/>
          <a:p>
            <a:fld id="{E56BB37C-A3D7-42B6-8CB3-A43A0E531748}" type="datetimeFigureOut">
              <a:rPr lang="hu-HU" smtClean="0"/>
              <a:t>2017. 09. 21.</a:t>
            </a:fld>
            <a:endParaRPr lang="hu-H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>
            <a:lvl1pPr algn="l">
              <a:defRPr sz="27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391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59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03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B37C-A3D7-42B6-8CB3-A43A0E531748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9A58-8723-49D5-B636-FDE1BA062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8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461E64"/>
                </a:solidFill>
              </a:rPr>
              <a:t>Extreme</a:t>
            </a:r>
            <a:r>
              <a:rPr lang="hu-HU" dirty="0" smtClean="0">
                <a:solidFill>
                  <a:srgbClr val="461E64"/>
                </a:solidFill>
              </a:rPr>
              <a:t> </a:t>
            </a:r>
            <a:r>
              <a:rPr lang="hu-HU" dirty="0" err="1" smtClean="0">
                <a:solidFill>
                  <a:srgbClr val="461E64"/>
                </a:solidFill>
              </a:rPr>
              <a:t>Networks</a:t>
            </a:r>
            <a:endParaRPr lang="hu-HU" dirty="0">
              <a:solidFill>
                <a:srgbClr val="461E6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és az </a:t>
            </a:r>
            <a:r>
              <a:rPr lang="hu-HU" dirty="0" err="1" smtClean="0"/>
              <a:t>Avaya</a:t>
            </a:r>
            <a:r>
              <a:rPr lang="hu-HU" dirty="0" smtClean="0"/>
              <a:t> szituáció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51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25606" r="13303" b="11736"/>
          <a:stretch>
            <a:fillRect/>
          </a:stretch>
        </p:blipFill>
        <p:spPr bwMode="auto">
          <a:xfrm>
            <a:off x="4493502" y="2906386"/>
            <a:ext cx="4602267" cy="223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Kik is ők?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61E64"/>
                </a:solidFill>
              </a:rPr>
              <a:t>Az </a:t>
            </a:r>
            <a:r>
              <a:rPr lang="hu-HU" dirty="0" err="1" smtClean="0">
                <a:solidFill>
                  <a:srgbClr val="461E64"/>
                </a:solidFill>
              </a:rPr>
              <a:t>Extreme</a:t>
            </a:r>
            <a:r>
              <a:rPr lang="hu-HU" dirty="0" smtClean="0">
                <a:solidFill>
                  <a:srgbClr val="461E64"/>
                </a:solidFill>
              </a:rPr>
              <a:t> </a:t>
            </a:r>
            <a:r>
              <a:rPr lang="hu-HU" dirty="0" err="1" smtClean="0">
                <a:solidFill>
                  <a:srgbClr val="461E64"/>
                </a:solidFill>
              </a:rPr>
              <a:t>Networks</a:t>
            </a:r>
            <a:r>
              <a:rPr lang="hu-HU" dirty="0" smtClean="0">
                <a:solidFill>
                  <a:srgbClr val="461E64"/>
                </a:solidFill>
              </a:rPr>
              <a:t> sztori</a:t>
            </a:r>
            <a:endParaRPr lang="hu-HU" dirty="0">
              <a:solidFill>
                <a:srgbClr val="461E6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>
          <a:xfrm>
            <a:off x="1691680" y="1563638"/>
            <a:ext cx="6984776" cy="122413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461E64"/>
                </a:solidFill>
              </a:rPr>
              <a:t>1996-ban alakult hálózati eszköz gyártó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elegáns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üzleti 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partner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alternatív 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útkereső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stratéga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323528" y="3193555"/>
            <a:ext cx="8352928" cy="1191568"/>
          </a:xfrm>
        </p:spPr>
        <p:txBody>
          <a:bodyPr>
            <a:normAutofit/>
          </a:bodyPr>
          <a:lstStyle/>
          <a:p>
            <a:r>
              <a:rPr lang="hu-HU" dirty="0" err="1" smtClean="0">
                <a:solidFill>
                  <a:srgbClr val="461E64"/>
                </a:solidFill>
              </a:rPr>
              <a:t>Nasdaq-on</a:t>
            </a:r>
            <a:r>
              <a:rPr lang="hu-HU" dirty="0" smtClean="0">
                <a:solidFill>
                  <a:srgbClr val="461E64"/>
                </a:solidFill>
              </a:rPr>
              <a:t> (EXTR) 351% erősödés az előző év hasonló időszakához képest</a:t>
            </a:r>
            <a:endParaRPr lang="hu-HU" dirty="0">
              <a:solidFill>
                <a:srgbClr val="461E64"/>
              </a:solidFill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globális 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piaci elérés, 5 kontinens 80 ország 2000 partner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globális 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technológiai támogatás, 12 GTAC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felvásárolja 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a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Avaya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networking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üzletágát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felvásárolja 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a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Brocade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datacenter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üzletágát</a:t>
            </a:r>
          </a:p>
        </p:txBody>
      </p:sp>
      <p:pic>
        <p:nvPicPr>
          <p:cNvPr id="6" name="Picture 5" descr="Képtalálat a következőre: „extreme network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72" y="1494512"/>
            <a:ext cx="3398276" cy="82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23528" y="2918079"/>
            <a:ext cx="698477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AFCA0B"/>
                </a:solidFill>
                <a:latin typeface="TeXGyreAdventor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2017-ben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604448" y="2823743"/>
            <a:ext cx="298376" cy="11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7380312" y="2823743"/>
            <a:ext cx="298376" cy="11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7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61E64"/>
                </a:solidFill>
              </a:rPr>
              <a:t>Az </a:t>
            </a:r>
            <a:r>
              <a:rPr lang="hu-HU" dirty="0" err="1" smtClean="0">
                <a:solidFill>
                  <a:srgbClr val="461E64"/>
                </a:solidFill>
              </a:rPr>
              <a:t>Extreme</a:t>
            </a:r>
            <a:r>
              <a:rPr lang="hu-HU" dirty="0" smtClean="0">
                <a:solidFill>
                  <a:srgbClr val="461E64"/>
                </a:solidFill>
              </a:rPr>
              <a:t> </a:t>
            </a:r>
            <a:r>
              <a:rPr lang="hu-HU" dirty="0" err="1" smtClean="0">
                <a:solidFill>
                  <a:srgbClr val="461E64"/>
                </a:solidFill>
              </a:rPr>
              <a:t>Networks</a:t>
            </a:r>
            <a:r>
              <a:rPr lang="hu-HU" dirty="0" smtClean="0">
                <a:solidFill>
                  <a:srgbClr val="461E64"/>
                </a:solidFill>
              </a:rPr>
              <a:t> sztori</a:t>
            </a:r>
            <a:endParaRPr lang="hu-HU" dirty="0">
              <a:solidFill>
                <a:srgbClr val="461E64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28505" r="13838" b="9502"/>
          <a:stretch>
            <a:fillRect/>
          </a:stretch>
        </p:blipFill>
        <p:spPr bwMode="auto">
          <a:xfrm>
            <a:off x="1260986" y="1558393"/>
            <a:ext cx="6191334" cy="296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1547664" y="1211265"/>
            <a:ext cx="617517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AFCA0B"/>
                </a:solidFill>
                <a:latin typeface="TeXGyreAdventor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0" dirty="0" smtClean="0">
                <a:solidFill>
                  <a:srgbClr val="461E64"/>
                </a:solidFill>
              </a:rPr>
              <a:t>Az </a:t>
            </a:r>
            <a:r>
              <a:rPr lang="hu-HU" b="0" dirty="0" err="1" smtClean="0">
                <a:solidFill>
                  <a:srgbClr val="461E64"/>
                </a:solidFill>
              </a:rPr>
              <a:t>Extreme</a:t>
            </a:r>
            <a:r>
              <a:rPr lang="hu-HU" b="0" dirty="0" smtClean="0">
                <a:solidFill>
                  <a:srgbClr val="461E64"/>
                </a:solidFill>
              </a:rPr>
              <a:t> </a:t>
            </a:r>
            <a:r>
              <a:rPr lang="hu-HU" b="0" dirty="0" err="1" smtClean="0">
                <a:solidFill>
                  <a:srgbClr val="461E64"/>
                </a:solidFill>
              </a:rPr>
              <a:t>Networks</a:t>
            </a:r>
            <a:r>
              <a:rPr lang="hu-HU" b="0" dirty="0" smtClean="0">
                <a:solidFill>
                  <a:srgbClr val="461E64"/>
                </a:solidFill>
              </a:rPr>
              <a:t> akvizíciói 1996 - 2017		</a:t>
            </a:r>
            <a:endParaRPr lang="hu-HU" b="0" dirty="0">
              <a:solidFill>
                <a:srgbClr val="461E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61E64"/>
                </a:solidFill>
              </a:rPr>
              <a:t>Az </a:t>
            </a:r>
            <a:r>
              <a:rPr lang="hu-HU" dirty="0" err="1" smtClean="0">
                <a:solidFill>
                  <a:srgbClr val="461E64"/>
                </a:solidFill>
              </a:rPr>
              <a:t>Extreme</a:t>
            </a:r>
            <a:r>
              <a:rPr lang="hu-HU" dirty="0" smtClean="0">
                <a:solidFill>
                  <a:srgbClr val="461E64"/>
                </a:solidFill>
              </a:rPr>
              <a:t> </a:t>
            </a:r>
            <a:r>
              <a:rPr lang="hu-HU" dirty="0" err="1" smtClean="0">
                <a:solidFill>
                  <a:srgbClr val="461E64"/>
                </a:solidFill>
              </a:rPr>
              <a:t>Networks</a:t>
            </a:r>
            <a:r>
              <a:rPr lang="hu-HU" dirty="0" smtClean="0">
                <a:solidFill>
                  <a:srgbClr val="461E64"/>
                </a:solidFill>
              </a:rPr>
              <a:t> sztori</a:t>
            </a:r>
            <a:endParaRPr lang="hu-HU" dirty="0">
              <a:solidFill>
                <a:srgbClr val="461E6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t="23473" r="16304" b="17781"/>
          <a:stretch>
            <a:fillRect/>
          </a:stretch>
        </p:blipFill>
        <p:spPr bwMode="auto">
          <a:xfrm>
            <a:off x="1547664" y="1585564"/>
            <a:ext cx="6048672" cy="286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547664" y="1211265"/>
            <a:ext cx="617517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AFCA0B"/>
                </a:solidFill>
                <a:latin typeface="TeXGyreAdventor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0" dirty="0" smtClean="0">
                <a:solidFill>
                  <a:srgbClr val="461E64"/>
                </a:solidFill>
              </a:rPr>
              <a:t>End </a:t>
            </a:r>
            <a:r>
              <a:rPr lang="hu-HU" b="0" dirty="0" err="1" smtClean="0">
                <a:solidFill>
                  <a:srgbClr val="461E64"/>
                </a:solidFill>
              </a:rPr>
              <a:t>to</a:t>
            </a:r>
            <a:r>
              <a:rPr lang="hu-HU" b="0" dirty="0" smtClean="0">
                <a:solidFill>
                  <a:srgbClr val="461E64"/>
                </a:solidFill>
              </a:rPr>
              <a:t> end </a:t>
            </a:r>
            <a:r>
              <a:rPr lang="hu-HU" b="0" dirty="0" err="1" smtClean="0">
                <a:solidFill>
                  <a:srgbClr val="461E64"/>
                </a:solidFill>
              </a:rPr>
              <a:t>networking</a:t>
            </a:r>
            <a:r>
              <a:rPr lang="hu-HU" b="0" dirty="0" smtClean="0">
                <a:solidFill>
                  <a:srgbClr val="461E64"/>
                </a:solidFill>
              </a:rPr>
              <a:t> szállítók rangsora 2013 - 2017		</a:t>
            </a:r>
            <a:endParaRPr lang="hu-HU" b="0" dirty="0">
              <a:solidFill>
                <a:srgbClr val="461E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28218" r="48111" b="15524"/>
          <a:stretch>
            <a:fillRect/>
          </a:stretch>
        </p:blipFill>
        <p:spPr bwMode="auto">
          <a:xfrm>
            <a:off x="5436096" y="1347614"/>
            <a:ext cx="3348037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sz="half" idx="2"/>
          </p:nvPr>
        </p:nvSpPr>
        <p:spPr>
          <a:xfrm>
            <a:off x="1691680" y="1275606"/>
            <a:ext cx="6984776" cy="288032"/>
          </a:xfrm>
        </p:spPr>
        <p:txBody>
          <a:bodyPr/>
          <a:lstStyle/>
          <a:p>
            <a:r>
              <a:rPr lang="hu-HU" dirty="0" smtClean="0"/>
              <a:t>Miért az </a:t>
            </a:r>
            <a:r>
              <a:rPr lang="hu-HU" dirty="0" err="1" smtClean="0"/>
              <a:t>Extreme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1691680" y="1563638"/>
            <a:ext cx="6984776" cy="1728192"/>
          </a:xfrm>
        </p:spPr>
        <p:txBody>
          <a:bodyPr>
            <a:normAutofit/>
          </a:bodyPr>
          <a:lstStyle/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Professzionális, saját gyártás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Kitűnő SDN platform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Nyílt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platfrom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más gyártók felé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Extreme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Control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,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Analytics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and Management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Rendkívüli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WiFi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know-how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Cloud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megoldások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Mert megbízható vállalat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half" idx="13"/>
          </p:nvPr>
        </p:nvSpPr>
        <p:spPr>
          <a:xfrm>
            <a:off x="323528" y="3539854"/>
            <a:ext cx="5184576" cy="1408160"/>
          </a:xfrm>
        </p:spPr>
        <p:txBody>
          <a:bodyPr>
            <a:normAutofit lnSpcReduction="10000"/>
          </a:bodyPr>
          <a:lstStyle/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Az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Avaya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és a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Brocade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eszközök OS szinten képesek kezelni az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Extreme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Management és SDN alkalmazásokat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Az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Avaya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és a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Brocade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rendszerek standardizálódnak az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Extreme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termékprotfóliójában</a:t>
            </a:r>
            <a:endParaRPr lang="hu-HU" dirty="0" smtClean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Új termékstruktúra a különböző üzleti vertikumok terén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Következő generációs felhő vezérelt hálózatok megjelenése               -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whitebox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switching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3528" y="3291830"/>
            <a:ext cx="698477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AFCA0B"/>
                </a:solidFill>
                <a:latin typeface="TeXGyreAdventor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Hová tart a fejlesztés 2018 – 2019 között</a:t>
            </a:r>
            <a:endParaRPr lang="hu-HU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619672" y="133971"/>
            <a:ext cx="7283152" cy="781595"/>
          </a:xfrm>
        </p:spPr>
        <p:txBody>
          <a:bodyPr/>
          <a:lstStyle/>
          <a:p>
            <a:r>
              <a:rPr lang="hu-HU" dirty="0" smtClean="0">
                <a:solidFill>
                  <a:srgbClr val="461E64"/>
                </a:solidFill>
              </a:rPr>
              <a:t>Az </a:t>
            </a:r>
            <a:r>
              <a:rPr lang="hu-HU" dirty="0" err="1" smtClean="0">
                <a:solidFill>
                  <a:srgbClr val="461E64"/>
                </a:solidFill>
              </a:rPr>
              <a:t>Extreme</a:t>
            </a:r>
            <a:r>
              <a:rPr lang="hu-HU" dirty="0" smtClean="0">
                <a:solidFill>
                  <a:srgbClr val="461E64"/>
                </a:solidFill>
              </a:rPr>
              <a:t> </a:t>
            </a:r>
            <a:r>
              <a:rPr lang="hu-HU" dirty="0" err="1" smtClean="0">
                <a:solidFill>
                  <a:srgbClr val="461E64"/>
                </a:solidFill>
              </a:rPr>
              <a:t>Networks</a:t>
            </a:r>
            <a:r>
              <a:rPr lang="hu-HU" dirty="0" smtClean="0">
                <a:solidFill>
                  <a:srgbClr val="461E64"/>
                </a:solidFill>
              </a:rPr>
              <a:t> sztori</a:t>
            </a:r>
            <a:endParaRPr lang="hu-HU" dirty="0">
              <a:solidFill>
                <a:srgbClr val="461E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6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06" y="1035891"/>
            <a:ext cx="4922622" cy="34800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619672" y="2067694"/>
            <a:ext cx="3096344" cy="288032"/>
          </a:xfrm>
        </p:spPr>
        <p:txBody>
          <a:bodyPr/>
          <a:lstStyle/>
          <a:p>
            <a:r>
              <a:rPr lang="hu-HU" dirty="0" smtClean="0"/>
              <a:t>Hova látja magát az </a:t>
            </a:r>
            <a:r>
              <a:rPr lang="hu-HU" dirty="0" err="1" smtClean="0"/>
              <a:t>Extreme</a:t>
            </a:r>
            <a:r>
              <a:rPr lang="hu-HU" dirty="0" smtClean="0"/>
              <a:t> 2018-ra?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61E64"/>
                </a:solidFill>
              </a:rPr>
              <a:t>Az </a:t>
            </a:r>
            <a:r>
              <a:rPr lang="hu-HU" dirty="0" err="1" smtClean="0">
                <a:solidFill>
                  <a:srgbClr val="461E64"/>
                </a:solidFill>
              </a:rPr>
              <a:t>Extreme</a:t>
            </a:r>
            <a:r>
              <a:rPr lang="hu-HU" dirty="0" smtClean="0">
                <a:solidFill>
                  <a:srgbClr val="461E64"/>
                </a:solidFill>
              </a:rPr>
              <a:t> </a:t>
            </a:r>
            <a:r>
              <a:rPr lang="hu-HU" dirty="0" err="1" smtClean="0">
                <a:solidFill>
                  <a:srgbClr val="461E64"/>
                </a:solidFill>
              </a:rPr>
              <a:t>Networks</a:t>
            </a:r>
            <a:r>
              <a:rPr lang="hu-HU" dirty="0" smtClean="0">
                <a:solidFill>
                  <a:srgbClr val="461E64"/>
                </a:solidFill>
              </a:rPr>
              <a:t> sztori</a:t>
            </a:r>
            <a:endParaRPr lang="hu-HU" dirty="0">
              <a:solidFill>
                <a:srgbClr val="461E6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>
          <a:xfrm>
            <a:off x="1619672" y="2355726"/>
            <a:ext cx="3096344" cy="122413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461E64"/>
                </a:solidFill>
              </a:rPr>
              <a:t>A piacon a 3. helyre, mert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SDN piacformáló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Brocade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core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switching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tudás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Átfogó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WiFi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tudás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3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Növekvő ügyfélbázis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277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619672" y="133971"/>
            <a:ext cx="7283152" cy="781595"/>
          </a:xfrm>
        </p:spPr>
        <p:txBody>
          <a:bodyPr/>
          <a:lstStyle/>
          <a:p>
            <a:r>
              <a:rPr lang="hu-HU" dirty="0" smtClean="0">
                <a:solidFill>
                  <a:srgbClr val="461E64"/>
                </a:solidFill>
              </a:rPr>
              <a:t>Az </a:t>
            </a:r>
            <a:r>
              <a:rPr lang="hu-HU" dirty="0" err="1" smtClean="0">
                <a:solidFill>
                  <a:srgbClr val="461E64"/>
                </a:solidFill>
              </a:rPr>
              <a:t>Extreme</a:t>
            </a:r>
            <a:r>
              <a:rPr lang="hu-HU" dirty="0" smtClean="0">
                <a:solidFill>
                  <a:srgbClr val="461E64"/>
                </a:solidFill>
              </a:rPr>
              <a:t> </a:t>
            </a:r>
            <a:r>
              <a:rPr lang="hu-HU" dirty="0" err="1" smtClean="0">
                <a:solidFill>
                  <a:srgbClr val="461E64"/>
                </a:solidFill>
              </a:rPr>
              <a:t>Networks</a:t>
            </a:r>
            <a:r>
              <a:rPr lang="hu-HU" dirty="0" smtClean="0">
                <a:solidFill>
                  <a:srgbClr val="461E64"/>
                </a:solidFill>
              </a:rPr>
              <a:t> sztori</a:t>
            </a:r>
            <a:endParaRPr lang="hu-HU" dirty="0">
              <a:solidFill>
                <a:srgbClr val="461E64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half" idx="2"/>
          </p:nvPr>
        </p:nvSpPr>
        <p:spPr>
          <a:xfrm>
            <a:off x="1691680" y="1275606"/>
            <a:ext cx="6984776" cy="288032"/>
          </a:xfrm>
        </p:spPr>
        <p:txBody>
          <a:bodyPr/>
          <a:lstStyle/>
          <a:p>
            <a:r>
              <a:rPr lang="hu-HU" dirty="0" err="1" smtClean="0"/>
              <a:t>Avaya</a:t>
            </a:r>
            <a:r>
              <a:rPr lang="hu-HU" dirty="0" smtClean="0"/>
              <a:t> </a:t>
            </a:r>
            <a:r>
              <a:rPr lang="hu-HU" dirty="0" smtClean="0"/>
              <a:t>terméktámogatás </a:t>
            </a:r>
            <a:r>
              <a:rPr lang="hu-HU" dirty="0" smtClean="0"/>
              <a:t>Magyarországon</a:t>
            </a:r>
            <a:endParaRPr lang="hu-H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1691679" y="1563638"/>
            <a:ext cx="4224535" cy="1512168"/>
          </a:xfrm>
        </p:spPr>
        <p:txBody>
          <a:bodyPr>
            <a:normAutofit/>
          </a:bodyPr>
          <a:lstStyle/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Folyamatos 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terméktámogatás 2018. augusztus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31-ig az ismert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Avaya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partnereken keresztül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Egy disztribútor egy EEME gyártói kapcsolat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2018. szeptember 1-től minősített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Extreme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Networks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partnerek támogatják az üzemelő rendszereket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Folyamatos terméktámogatás minden rendszerre biztosított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3"/>
          </p:nvPr>
        </p:nvSpPr>
        <p:spPr>
          <a:xfrm>
            <a:off x="323528" y="3525834"/>
            <a:ext cx="6048672" cy="1350171"/>
          </a:xfrm>
        </p:spPr>
        <p:txBody>
          <a:bodyPr>
            <a:normAutofit/>
          </a:bodyPr>
          <a:lstStyle/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Nagyon erős a kontakt centerek piacán és ez adhat neki jövőt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Magyarországon 2 meghatározó partner is kiesik a piacról 2017-ben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A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Unify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a vállalati piacon nemzetközi szinten előzte az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Avaya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-t, hazai szinten 2018-ban biztosnak tűnik a pozíció váltás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Nem láttam körvonalazódó jövőképet a mérnökök szemében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3528" y="3237803"/>
            <a:ext cx="698477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AFCA0B"/>
                </a:solidFill>
                <a:latin typeface="TeXGyreAdventor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És mi lesz az </a:t>
            </a:r>
            <a:r>
              <a:rPr lang="hu-HU" dirty="0" err="1" smtClean="0"/>
              <a:t>Avaya</a:t>
            </a:r>
            <a:r>
              <a:rPr lang="hu-HU" dirty="0" smtClean="0"/>
              <a:t> telefóniával?</a:t>
            </a:r>
            <a:endParaRPr lang="hu-HU" dirty="0"/>
          </a:p>
        </p:txBody>
      </p:sp>
      <p:pic>
        <p:nvPicPr>
          <p:cNvPr id="1028" name="Picture 4" descr="Képtalálat a következőre: „magyarország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38" y="1311406"/>
            <a:ext cx="2760241" cy="17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4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297</Words>
  <Application>Microsoft Office PowerPoint</Application>
  <PresentationFormat>Diavetítés a képernyőre (16:9 oldalarány)</PresentationFormat>
  <Paragraphs>51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Calibri</vt:lpstr>
      <vt:lpstr>Bliss Pro ExtraLight</vt:lpstr>
      <vt:lpstr>TeXGyreAdventor</vt:lpstr>
      <vt:lpstr>Arial</vt:lpstr>
      <vt:lpstr>Office Theme</vt:lpstr>
      <vt:lpstr>Extreme Networks</vt:lpstr>
      <vt:lpstr>Az Extreme Networks sztori</vt:lpstr>
      <vt:lpstr>Az Extreme Networks sztori</vt:lpstr>
      <vt:lpstr>Az Extreme Networks sztori</vt:lpstr>
      <vt:lpstr>Az Extreme Networks sztori</vt:lpstr>
      <vt:lpstr>Az Extreme Networks sztori</vt:lpstr>
      <vt:lpstr>Az Extreme Networks sztori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</dc:creator>
  <cp:lastModifiedBy>Laci</cp:lastModifiedBy>
  <cp:revision>34</cp:revision>
  <dcterms:created xsi:type="dcterms:W3CDTF">2017-09-12T07:39:39Z</dcterms:created>
  <dcterms:modified xsi:type="dcterms:W3CDTF">2017-09-21T22:12:18Z</dcterms:modified>
</cp:coreProperties>
</file>